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0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23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0.xml"/>
  <Override ContentType="application/vnd.openxmlformats-officedocument.presentationml.slide+xml" PartName="/ppt/slides/slide41.xml"/>
  <Override ContentType="application/vnd.openxmlformats-officedocument.presentationml.slide+xml" PartName="/ppt/slides/slide42.xml"/>
  <Override ContentType="application/vnd.openxmlformats-officedocument.presentationml.slide+xml" PartName="/ppt/slides/slide4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75"/>
  </p:notesMasterIdLst>
  <p:sldIdLst>
    <p:sldId id="256" r:id="rId32"/>
    <p:sldId id="257" r:id="rId33"/>
    <p:sldId id="258" r:id="rId34"/>
    <p:sldId id="259" r:id="rId35"/>
    <p:sldId id="260" r:id="rId36"/>
    <p:sldId id="261" r:id="rId37"/>
    <p:sldId id="262" r:id="rId38"/>
    <p:sldId id="263" r:id="rId39"/>
    <p:sldId id="264" r:id="rId40"/>
    <p:sldId id="265" r:id="rId41"/>
    <p:sldId id="266" r:id="rId42"/>
    <p:sldId id="267" r:id="rId43"/>
    <p:sldId id="268" r:id="rId44"/>
    <p:sldId id="269" r:id="rId45"/>
    <p:sldId id="270" r:id="rId46"/>
    <p:sldId id="271" r:id="rId47"/>
    <p:sldId id="272" r:id="rId48"/>
    <p:sldId id="273" r:id="rId49"/>
    <p:sldId id="274" r:id="rId50"/>
    <p:sldId id="275" r:id="rId51"/>
    <p:sldId id="276" r:id="rId52"/>
    <p:sldId id="277" r:id="rId53"/>
    <p:sldId id="278" r:id="rId54"/>
    <p:sldId id="279" r:id="rId55"/>
    <p:sldId id="280" r:id="rId56"/>
    <p:sldId id="281" r:id="rId57"/>
    <p:sldId id="282" r:id="rId58"/>
    <p:sldId id="283" r:id="rId59"/>
    <p:sldId id="284" r:id="rId60"/>
    <p:sldId id="285" r:id="rId61"/>
    <p:sldId id="286" r:id="rId62"/>
    <p:sldId id="287" r:id="rId63"/>
    <p:sldId id="288" r:id="rId64"/>
    <p:sldId id="289" r:id="rId65"/>
    <p:sldId id="290" r:id="rId66"/>
    <p:sldId id="291" r:id="rId67"/>
    <p:sldId id="292" r:id="rId68"/>
    <p:sldId id="293" r:id="rId69"/>
    <p:sldId id="294" r:id="rId70"/>
    <p:sldId id="295" r:id="rId71"/>
    <p:sldId id="296" r:id="rId72"/>
    <p:sldId id="297" r:id="rId73"/>
    <p:sldId id="298" r:id="rId74"/>
  </p:sldIdLst>
  <p:sldSz cx="9753600" cy="7315200"/>
  <p:notesSz cx="6858000" cy="9144000"/>
  <p:embeddedFontLst>
    <p:embeddedFont>
      <p:font typeface="Montserrat Classic" charset="1" panose="00000500000000000000"/>
      <p:regular r:id="rId6"/>
    </p:embeddedFont>
    <p:embeddedFont>
      <p:font typeface="Montserrat Classic Bold" charset="1" panose="00000800000000000000"/>
      <p:regular r:id="rId7"/>
    </p:embeddedFont>
    <p:embeddedFont>
      <p:font typeface="Arimo" charset="1" panose="020B0604020202020204"/>
      <p:regular r:id="rId8"/>
    </p:embeddedFont>
    <p:embeddedFont>
      <p:font typeface="Arimo Bold" charset="1" panose="020B0704020202020204"/>
      <p:regular r:id="rId9"/>
    </p:embeddedFont>
    <p:embeddedFont>
      <p:font typeface="Arimo Italics" charset="1" panose="020B0604020202090204"/>
      <p:regular r:id="rId10"/>
    </p:embeddedFont>
    <p:embeddedFont>
      <p:font typeface="Arimo Bold Italics" charset="1" panose="020B0704020202090204"/>
      <p:regular r:id="rId11"/>
    </p:embeddedFont>
    <p:embeddedFont>
      <p:font typeface="Montserrat Light" charset="1" panose="00000400000000000000"/>
      <p:regular r:id="rId12"/>
    </p:embeddedFont>
    <p:embeddedFont>
      <p:font typeface="Montserrat Light Bold" charset="1" panose="00000800000000000000"/>
      <p:regular r:id="rId13"/>
    </p:embeddedFont>
    <p:embeddedFont>
      <p:font typeface="Montserrat Light Italics" charset="1" panose="00000400000000000000"/>
      <p:regular r:id="rId14"/>
    </p:embeddedFont>
    <p:embeddedFont>
      <p:font typeface="Montserrat Light Bold Italics" charset="1" panose="00000800000000000000"/>
      <p:regular r:id="rId15"/>
    </p:embeddedFont>
    <p:embeddedFont>
      <p:font typeface="Open Sans Light" charset="1" panose="020B0306030504020204"/>
      <p:regular r:id="rId16"/>
    </p:embeddedFont>
    <p:embeddedFont>
      <p:font typeface="Open Sans Light Bold" charset="1" panose="020B0806030504020204"/>
      <p:regular r:id="rId17"/>
    </p:embeddedFont>
    <p:embeddedFont>
      <p:font typeface="Open Sans Light Italics" charset="1" panose="020B0306030504020204"/>
      <p:regular r:id="rId18"/>
    </p:embeddedFont>
    <p:embeddedFont>
      <p:font typeface="Open Sans Light Bold Italics" charset="1" panose="020B0806030504020204"/>
      <p:regular r:id="rId19"/>
    </p:embeddedFont>
    <p:embeddedFont>
      <p:font typeface="Montserrat Extra-Bold" charset="1" panose="00000900000000000000"/>
      <p:regular r:id="rId20"/>
    </p:embeddedFont>
    <p:embeddedFont>
      <p:font typeface="Montserrat Extra-Bold Bold" charset="1" panose="00000A00000000000000"/>
      <p:regular r:id="rId21"/>
    </p:embeddedFont>
    <p:embeddedFont>
      <p:font typeface="Montserrat Extra-Bold Italics" charset="1" panose="00000900000000000000"/>
      <p:regular r:id="rId22"/>
    </p:embeddedFont>
    <p:embeddedFont>
      <p:font typeface="Montserrat Extra-Bold Bold Italics" charset="1" panose="00000A00000000000000"/>
      <p:regular r:id="rId23"/>
    </p:embeddedFont>
    <p:embeddedFont>
      <p:font typeface="Montserrat Semi-Bold" charset="1" panose="00000700000000000000"/>
      <p:regular r:id="rId24"/>
    </p:embeddedFont>
    <p:embeddedFont>
      <p:font typeface="Montserrat Semi-Bold Bold" charset="1" panose="00000800000000000000"/>
      <p:regular r:id="rId25"/>
    </p:embeddedFont>
    <p:embeddedFont>
      <p:font typeface="Montserrat Semi-Bold Italics" charset="1" panose="00000700000000000000"/>
      <p:regular r:id="rId26"/>
    </p:embeddedFont>
    <p:embeddedFont>
      <p:font typeface="Montserrat Semi-Bold Bold Italics" charset="1" panose="00000800000000000000"/>
      <p:regular r:id="rId27"/>
    </p:embeddedFont>
    <p:embeddedFont>
      <p:font typeface="Montserrat" charset="1" panose="00000500000000000000"/>
      <p:regular r:id="rId28"/>
    </p:embeddedFont>
    <p:embeddedFont>
      <p:font typeface="Montserrat Bold" charset="1" panose="00000600000000000000"/>
      <p:regular r:id="rId29"/>
    </p:embeddedFont>
    <p:embeddedFont>
      <p:font typeface="Montserrat Italics" charset="1" panose="00000500000000000000"/>
      <p:regular r:id="rId30"/>
    </p:embeddedFont>
    <p:embeddedFont>
      <p:font typeface="Montserrat Bold Italics" charset="1" panose="00000600000000000000"/>
      <p:regular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slides/slide1.xml" Type="http://schemas.openxmlformats.org/officeDocument/2006/relationships/slide"/><Relationship Id="rId33" Target="slides/slide2.xml" Type="http://schemas.openxmlformats.org/officeDocument/2006/relationships/slide"/><Relationship Id="rId34" Target="slides/slide3.xml" Type="http://schemas.openxmlformats.org/officeDocument/2006/relationships/slide"/><Relationship Id="rId35" Target="slides/slide4.xml" Type="http://schemas.openxmlformats.org/officeDocument/2006/relationships/slide"/><Relationship Id="rId36" Target="slides/slide5.xml" Type="http://schemas.openxmlformats.org/officeDocument/2006/relationships/slide"/><Relationship Id="rId37" Target="slides/slide6.xml" Type="http://schemas.openxmlformats.org/officeDocument/2006/relationships/slide"/><Relationship Id="rId38" Target="slides/slide7.xml" Type="http://schemas.openxmlformats.org/officeDocument/2006/relationships/slide"/><Relationship Id="rId39" Target="slides/slide8.xml" Type="http://schemas.openxmlformats.org/officeDocument/2006/relationships/slide"/><Relationship Id="rId4" Target="theme/theme1.xml" Type="http://schemas.openxmlformats.org/officeDocument/2006/relationships/theme"/><Relationship Id="rId40" Target="slides/slide9.xml" Type="http://schemas.openxmlformats.org/officeDocument/2006/relationships/slide"/><Relationship Id="rId41" Target="slides/slide10.xml" Type="http://schemas.openxmlformats.org/officeDocument/2006/relationships/slide"/><Relationship Id="rId42" Target="slides/slide11.xml" Type="http://schemas.openxmlformats.org/officeDocument/2006/relationships/slide"/><Relationship Id="rId43" Target="slides/slide12.xml" Type="http://schemas.openxmlformats.org/officeDocument/2006/relationships/slide"/><Relationship Id="rId44" Target="slides/slide13.xml" Type="http://schemas.openxmlformats.org/officeDocument/2006/relationships/slide"/><Relationship Id="rId45" Target="slides/slide14.xml" Type="http://schemas.openxmlformats.org/officeDocument/2006/relationships/slide"/><Relationship Id="rId46" Target="slides/slide15.xml" Type="http://schemas.openxmlformats.org/officeDocument/2006/relationships/slide"/><Relationship Id="rId47" Target="slides/slide16.xml" Type="http://schemas.openxmlformats.org/officeDocument/2006/relationships/slide"/><Relationship Id="rId48" Target="slides/slide17.xml" Type="http://schemas.openxmlformats.org/officeDocument/2006/relationships/slide"/><Relationship Id="rId49" Target="slides/slide18.xml" Type="http://schemas.openxmlformats.org/officeDocument/2006/relationships/slide"/><Relationship Id="rId5" Target="tableStyles.xml" Type="http://schemas.openxmlformats.org/officeDocument/2006/relationships/tableStyles"/><Relationship Id="rId50" Target="slides/slide19.xml" Type="http://schemas.openxmlformats.org/officeDocument/2006/relationships/slide"/><Relationship Id="rId51" Target="slides/slide20.xml" Type="http://schemas.openxmlformats.org/officeDocument/2006/relationships/slide"/><Relationship Id="rId52" Target="slides/slide21.xml" Type="http://schemas.openxmlformats.org/officeDocument/2006/relationships/slide"/><Relationship Id="rId53" Target="slides/slide22.xml" Type="http://schemas.openxmlformats.org/officeDocument/2006/relationships/slide"/><Relationship Id="rId54" Target="slides/slide23.xml" Type="http://schemas.openxmlformats.org/officeDocument/2006/relationships/slide"/><Relationship Id="rId55" Target="slides/slide24.xml" Type="http://schemas.openxmlformats.org/officeDocument/2006/relationships/slide"/><Relationship Id="rId56" Target="slides/slide25.xml" Type="http://schemas.openxmlformats.org/officeDocument/2006/relationships/slide"/><Relationship Id="rId57" Target="slides/slide26.xml" Type="http://schemas.openxmlformats.org/officeDocument/2006/relationships/slide"/><Relationship Id="rId58" Target="slides/slide27.xml" Type="http://schemas.openxmlformats.org/officeDocument/2006/relationships/slide"/><Relationship Id="rId59" Target="slides/slide28.xml" Type="http://schemas.openxmlformats.org/officeDocument/2006/relationships/slide"/><Relationship Id="rId6" Target="fonts/font6.fntdata" Type="http://schemas.openxmlformats.org/officeDocument/2006/relationships/font"/><Relationship Id="rId60" Target="slides/slide29.xml" Type="http://schemas.openxmlformats.org/officeDocument/2006/relationships/slide"/><Relationship Id="rId61" Target="slides/slide30.xml" Type="http://schemas.openxmlformats.org/officeDocument/2006/relationships/slide"/><Relationship Id="rId62" Target="slides/slide31.xml" Type="http://schemas.openxmlformats.org/officeDocument/2006/relationships/slide"/><Relationship Id="rId63" Target="slides/slide32.xml" Type="http://schemas.openxmlformats.org/officeDocument/2006/relationships/slide"/><Relationship Id="rId64" Target="slides/slide33.xml" Type="http://schemas.openxmlformats.org/officeDocument/2006/relationships/slide"/><Relationship Id="rId65" Target="slides/slide34.xml" Type="http://schemas.openxmlformats.org/officeDocument/2006/relationships/slide"/><Relationship Id="rId66" Target="slides/slide35.xml" Type="http://schemas.openxmlformats.org/officeDocument/2006/relationships/slide"/><Relationship Id="rId67" Target="slides/slide36.xml" Type="http://schemas.openxmlformats.org/officeDocument/2006/relationships/slide"/><Relationship Id="rId68" Target="slides/slide37.xml" Type="http://schemas.openxmlformats.org/officeDocument/2006/relationships/slide"/><Relationship Id="rId69" Target="slides/slide38.xml" Type="http://schemas.openxmlformats.org/officeDocument/2006/relationships/slide"/><Relationship Id="rId7" Target="fonts/font7.fntdata" Type="http://schemas.openxmlformats.org/officeDocument/2006/relationships/font"/><Relationship Id="rId70" Target="slides/slide39.xml" Type="http://schemas.openxmlformats.org/officeDocument/2006/relationships/slide"/><Relationship Id="rId71" Target="slides/slide40.xml" Type="http://schemas.openxmlformats.org/officeDocument/2006/relationships/slide"/><Relationship Id="rId72" Target="slides/slide41.xml" Type="http://schemas.openxmlformats.org/officeDocument/2006/relationships/slide"/><Relationship Id="rId73" Target="slides/slide42.xml" Type="http://schemas.openxmlformats.org/officeDocument/2006/relationships/slide"/><Relationship Id="rId74" Target="slides/slide43.xml" Type="http://schemas.openxmlformats.org/officeDocument/2006/relationships/slide"/><Relationship Id="rId75" Target="notesMasters/notesMaster1.xml" Type="http://schemas.openxmlformats.org/officeDocument/2006/relationships/notesMaster"/><Relationship Id="rId76" Target="theme/theme2.xml" Type="http://schemas.openxmlformats.org/officeDocument/2006/relationships/theme"/><Relationship Id="rId77" Target="notesSlides/notesSlide1.xml" Type="http://schemas.openxmlformats.org/officeDocument/2006/relationships/notesSlide"/><Relationship Id="rId78" Target="notesSlides/notesSlide2.xml" Type="http://schemas.openxmlformats.org/officeDocument/2006/relationships/notesSlide"/><Relationship Id="rId79" Target="notesSlides/notesSlide3.xml" Type="http://schemas.openxmlformats.org/officeDocument/2006/relationships/notesSlide"/><Relationship Id="rId8" Target="fonts/font8.fntdata" Type="http://schemas.openxmlformats.org/officeDocument/2006/relationships/font"/><Relationship Id="rId80" Target="notesSlides/notesSlide4.xml" Type="http://schemas.openxmlformats.org/officeDocument/2006/relationships/notesSlide"/><Relationship Id="rId81" Target="notesSlides/notesSlide5.xml" Type="http://schemas.openxmlformats.org/officeDocument/2006/relationships/notesSlide"/><Relationship Id="rId82" Target="notesSlides/notesSlide6.xml" Type="http://schemas.openxmlformats.org/officeDocument/2006/relationships/notesSlide"/><Relationship Id="rId83" Target="notesSlides/notesSlide7.xml" Type="http://schemas.openxmlformats.org/officeDocument/2006/relationships/notesSlide"/><Relationship Id="rId84" Target="notesSlides/notesSlide8.xml" Type="http://schemas.openxmlformats.org/officeDocument/2006/relationships/notesSlide"/><Relationship Id="rId85" Target="notesSlides/notesSlide9.xml" Type="http://schemas.openxmlformats.org/officeDocument/2006/relationships/notesSlide"/><Relationship Id="rId86" Target="notesSlides/notesSlide10.xml" Type="http://schemas.openxmlformats.org/officeDocument/2006/relationships/notesSlide"/><Relationship Id="rId87" Target="notesSlides/notesSlide11.xml" Type="http://schemas.openxmlformats.org/officeDocument/2006/relationships/notesSlide"/><Relationship Id="rId88" Target="notesSlides/notesSlide12.xml" Type="http://schemas.openxmlformats.org/officeDocument/2006/relationships/notesSlide"/><Relationship Id="rId89" Target="notesSlides/notesSlide13.xml" Type="http://schemas.openxmlformats.org/officeDocument/2006/relationships/notesSlide"/><Relationship Id="rId9" Target="fonts/font9.fntdata" Type="http://schemas.openxmlformats.org/officeDocument/2006/relationships/font"/><Relationship Id="rId90" Target="notesSlides/notesSlide14.xml" Type="http://schemas.openxmlformats.org/officeDocument/2006/relationships/notesSlide"/><Relationship Id="rId91" Target="notesSlides/notesSlide15.xml" Type="http://schemas.openxmlformats.org/officeDocument/2006/relationships/notesSlide"/><Relationship Id="rId92" Target="notesSlides/notesSlide16.xml" Type="http://schemas.openxmlformats.org/officeDocument/2006/relationships/notesSlide"/><Relationship Id="rId93" Target="notesSlides/notesSlide17.xml" Type="http://schemas.openxmlformats.org/officeDocument/2006/relationships/notesSlide"/><Relationship Id="rId94" Target="notesSlides/notesSlide18.xml" Type="http://schemas.openxmlformats.org/officeDocument/2006/relationships/notesSlide"/><Relationship Id="rId95" Target="notesSlides/notesSlide19.xml" Type="http://schemas.openxmlformats.org/officeDocument/2006/relationships/notesSlide"/><Relationship Id="rId96" Target="notesSlides/notesSlide20.xml" Type="http://schemas.openxmlformats.org/officeDocument/2006/relationships/notesSlide"/><Relationship Id="rId97" Target="notesSlides/notesSlide21.xml" Type="http://schemas.openxmlformats.org/officeDocument/2006/relationships/notesSlide"/><Relationship Id="rId98" Target="notesSlides/notesSlide22.xml" Type="http://schemas.openxmlformats.org/officeDocument/2006/relationships/notesSlide"/><Relationship Id="rId99" Target="notesSlides/notesSlide23.xml" Type="http://schemas.openxmlformats.org/officeDocument/2006/relationships/notesSlide"/></Relationships>
</file>

<file path=ppt/notesMasters/_rels/notesMaster1.xml.rels><?xml version="1.0" encoding="UTF-8" standalone="no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2.xml" Type="http://schemas.openxmlformats.org/officeDocument/2006/relationships/slide"/></Relationships>
</file>

<file path=ppt/notesSlides/_rels/notesSlide10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7.xml" Type="http://schemas.openxmlformats.org/officeDocument/2006/relationships/slide"/></Relationships>
</file>

<file path=ppt/notesSlides/_rels/notesSlide11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8.xml" Type="http://schemas.openxmlformats.org/officeDocument/2006/relationships/slide"/></Relationships>
</file>

<file path=ppt/notesSlides/_rels/notesSlide12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9.xml" Type="http://schemas.openxmlformats.org/officeDocument/2006/relationships/slide"/></Relationships>
</file>

<file path=ppt/notesSlides/_rels/notesSlide13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1.xml" Type="http://schemas.openxmlformats.org/officeDocument/2006/relationships/slide"/></Relationships>
</file>

<file path=ppt/notesSlides/_rels/notesSlide14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2.xml" Type="http://schemas.openxmlformats.org/officeDocument/2006/relationships/slide"/></Relationships>
</file>

<file path=ppt/notesSlides/_rels/notesSlide15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3.xml" Type="http://schemas.openxmlformats.org/officeDocument/2006/relationships/slide"/></Relationships>
</file>

<file path=ppt/notesSlides/_rels/notesSlide16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4.xml" Type="http://schemas.openxmlformats.org/officeDocument/2006/relationships/slide"/></Relationships>
</file>

<file path=ppt/notesSlides/_rels/notesSlide17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5.xml" Type="http://schemas.openxmlformats.org/officeDocument/2006/relationships/slide"/></Relationships>
</file>

<file path=ppt/notesSlides/_rels/notesSlide18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6.xml" Type="http://schemas.openxmlformats.org/officeDocument/2006/relationships/slide"/></Relationships>
</file>

<file path=ppt/notesSlides/_rels/notesSlide19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7.xml" Type="http://schemas.openxmlformats.org/officeDocument/2006/relationships/slide"/></Relationships>
</file>

<file path=ppt/notesSlides/_rels/notesSlide2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3.xml" Type="http://schemas.openxmlformats.org/officeDocument/2006/relationships/slide"/></Relationships>
</file>

<file path=ppt/notesSlides/_rels/notesSlide20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9.xml" Type="http://schemas.openxmlformats.org/officeDocument/2006/relationships/slide"/></Relationships>
</file>

<file path=ppt/notesSlides/_rels/notesSlide21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0.xml" Type="http://schemas.openxmlformats.org/officeDocument/2006/relationships/slide"/></Relationships>
</file>

<file path=ppt/notesSlides/_rels/notesSlide22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1.xml" Type="http://schemas.openxmlformats.org/officeDocument/2006/relationships/slide"/></Relationships>
</file>

<file path=ppt/notesSlides/_rels/notesSlide23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2.xml" Type="http://schemas.openxmlformats.org/officeDocument/2006/relationships/slide"/></Relationships>
</file>

<file path=ppt/notesSlides/_rels/notesSlide3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9.xml" Type="http://schemas.openxmlformats.org/officeDocument/2006/relationships/slide"/></Relationships>
</file>

<file path=ppt/notesSlides/_rels/notesSlide4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0.xml" Type="http://schemas.openxmlformats.org/officeDocument/2006/relationships/slide"/></Relationships>
</file>

<file path=ppt/notesSlides/_rels/notesSlide5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1.xml" Type="http://schemas.openxmlformats.org/officeDocument/2006/relationships/slide"/></Relationships>
</file>

<file path=ppt/notesSlides/_rels/notesSlide6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2.xml" Type="http://schemas.openxmlformats.org/officeDocument/2006/relationships/slide"/></Relationships>
</file>

<file path=ppt/notesSlides/_rels/notesSlide7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3.xml" Type="http://schemas.openxmlformats.org/officeDocument/2006/relationships/slide"/></Relationships>
</file>

<file path=ppt/notesSlides/_rels/notesSlide8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4.xml" Type="http://schemas.openxmlformats.org/officeDocument/2006/relationships/slide"/></Relationships>
</file>

<file path=ppt/notesSlides/_rels/notesSlide9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5.xml" Type="http://schemas.openxmlformats.org/officeDocument/2006/relationships/slide"/></Relationships>
</file>

<file path=ppt/notesSlides/notesSlide1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- should speak on how it is bad lol </a:t>
            </a:r>
          </a:p>
          <a:p>
            <a:r>
              <a:rPr lang="en-US"/>
              <a:t>- used box, hist and violin for visualisation of numerical </a:t>
            </a:r>
          </a:p>
          <a:p>
            <a:r>
              <a:rPr lang="en-US"/>
              <a:t>distribution</a:t>
            </a:r>
          </a:p>
          <a:p>
            <a:r>
              <a:rPr lang="en-US"/>
              <a:t>- all aside from loudness have range 0-1</a:t>
            </a:r>
          </a:p>
          <a:p>
            <a:r>
              <a:rPr lang="en-US"/>
              <a:t>- something amis with instrumentalness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10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11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12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13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max_depth - limits the maximum depth that the tree can go</a:t>
            </a:r>
          </a:p>
          <a:p>
            <a:r>
              <a:rPr lang="en-US"/>
              <a:t>max_leaf_nodes - limits the number of leaf nodes the tree can have</a:t>
            </a:r>
          </a:p>
          <a:p>
            <a:r>
              <a:rPr lang="en-US"/>
              <a:t>min_sample_split - requires a branch to have a certain number of samples before splitting is allowed</a:t>
            </a:r>
          </a:p>
          <a:p>
            <a:r>
              <a:rPr lang="en-US"/>
              <a:t>max_features - restricts the number of features to be considered for splitting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14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15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16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17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18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used models that can be used for categorical data </a:t>
            </a:r>
          </a:p>
          <a:p>
            <a:r>
              <a:rPr lang="en-US"/>
              <a:t>In supervised learning, we alrdy have labeled data. And the goal is to predict outcomes for new data (if a song will be popular) which is an outcome of supervised learning as unsupervised learning simply shows insights into large amounts of new data . Supervised learning better used for prediction. 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19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2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- disproportionate number of tracks with 0 popularity by the spike in histogram and the bump in violin, zoomed in for histogram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20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21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22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23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3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include why use heatmap, why find correlation coefficient 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4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include why use heatmap, why find correlation coefficient 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5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include why use heatmap, why find correlation coefficient 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6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include why use heatmap, why find correlation coefficient 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7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include why use heatmap, why find correlation coefficient 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8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converting the categorical data variables to be provided to machine and deep learning algorithms which in turn improve predictions as well as classification accuracy of a model.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9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include why use heatmap, why find correlation coefficient 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15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6.pn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17.png" Type="http://schemas.openxmlformats.org/officeDocument/2006/relationships/image"/><Relationship Id="rId4" Target="../media/image18.png" Type="http://schemas.openxmlformats.org/officeDocument/2006/relationships/image"/><Relationship Id="rId5" Target="../media/image13.png" Type="http://schemas.openxmlformats.org/officeDocument/2006/relationships/image"/><Relationship Id="rId6" Target="../media/image14.svg" Type="http://schemas.openxmlformats.org/officeDocument/2006/relationships/image"/><Relationship Id="rId7" Target="../media/image19.pn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13.png" Type="http://schemas.openxmlformats.org/officeDocument/2006/relationships/image"/><Relationship Id="rId4" Target="../media/image14.sv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png" Type="http://schemas.openxmlformats.org/officeDocument/2006/relationships/image"/><Relationship Id="rId4" Target="../media/image23.png" Type="http://schemas.openxmlformats.org/officeDocument/2006/relationships/image"/><Relationship Id="rId5" Target="../media/image13.png" Type="http://schemas.openxmlformats.org/officeDocument/2006/relationships/image"/><Relationship Id="rId6" Target="../media/image14.svg" Type="http://schemas.openxmlformats.org/officeDocument/2006/relationships/image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13.png" Type="http://schemas.openxmlformats.org/officeDocument/2006/relationships/image"/><Relationship Id="rId4" Target="../media/image14.svg" Type="http://schemas.openxmlformats.org/officeDocument/2006/relationships/image"/></Relationships>
</file>

<file path=ppt/slides/_rels/slide1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13.png" Type="http://schemas.openxmlformats.org/officeDocument/2006/relationships/image"/><Relationship Id="rId4" Target="../media/image14.svg" Type="http://schemas.openxmlformats.org/officeDocument/2006/relationships/image"/></Relationships>
</file>

<file path=ppt/slides/_rels/slide1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Relationship Id="rId3" Target="../media/image26.pn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gif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/Relationships>
</file>

<file path=ppt/slides/_rels/slide2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Relationship Id="rId3" Target="../media/image27.png" Type="http://schemas.openxmlformats.org/officeDocument/2006/relationships/image"/><Relationship Id="rId4" Target="../media/image28.png" Type="http://schemas.openxmlformats.org/officeDocument/2006/relationships/image"/><Relationship Id="rId5" Target="../media/image29.png" Type="http://schemas.openxmlformats.org/officeDocument/2006/relationships/image"/><Relationship Id="rId6" Target="../media/image30.png" Type="http://schemas.openxmlformats.org/officeDocument/2006/relationships/image"/><Relationship Id="rId7" Target="../media/image13.png" Type="http://schemas.openxmlformats.org/officeDocument/2006/relationships/image"/><Relationship Id="rId8" Target="../media/image14.svg" Type="http://schemas.openxmlformats.org/officeDocument/2006/relationships/image"/></Relationships>
</file>

<file path=ppt/slides/_rels/slide2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5.xml" Type="http://schemas.openxmlformats.org/officeDocument/2006/relationships/notesSlide"/><Relationship Id="rId3" Target="../media/image31.pn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/Relationships>
</file>

<file path=ppt/slides/_rels/slide2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6.xml" Type="http://schemas.openxmlformats.org/officeDocument/2006/relationships/notesSlide"/><Relationship Id="rId3" Target="../media/image32.png" Type="http://schemas.openxmlformats.org/officeDocument/2006/relationships/image"/><Relationship Id="rId4" Target="../media/image33.svg" Type="http://schemas.openxmlformats.org/officeDocument/2006/relationships/image"/><Relationship Id="rId5" Target="../media/image34.png" Type="http://schemas.openxmlformats.org/officeDocument/2006/relationships/image"/></Relationships>
</file>

<file path=ppt/slides/_rels/slide2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7.xml" Type="http://schemas.openxmlformats.org/officeDocument/2006/relationships/notesSlide"/><Relationship Id="rId3" Target="../media/image35.png" Type="http://schemas.openxmlformats.org/officeDocument/2006/relationships/image"/><Relationship Id="rId4" Target="../media/image36.svg" Type="http://schemas.openxmlformats.org/officeDocument/2006/relationships/image"/><Relationship Id="rId5" Target="../media/image37.png" Type="http://schemas.openxmlformats.org/officeDocument/2006/relationships/image"/><Relationship Id="rId6" Target="../media/image38.png" Type="http://schemas.openxmlformats.org/officeDocument/2006/relationships/image"/></Relationships>
</file>

<file path=ppt/slides/_rels/slide2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8.xml" Type="http://schemas.openxmlformats.org/officeDocument/2006/relationships/notesSlide"/><Relationship Id="rId3" Target="../media/image39.png" Type="http://schemas.openxmlformats.org/officeDocument/2006/relationships/image"/><Relationship Id="rId4" Target="../media/image35.png" Type="http://schemas.openxmlformats.org/officeDocument/2006/relationships/image"/><Relationship Id="rId5" Target="../media/image36.svg" Type="http://schemas.openxmlformats.org/officeDocument/2006/relationships/image"/></Relationships>
</file>

<file path=ppt/slides/_rels/slide2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9.xml" Type="http://schemas.openxmlformats.org/officeDocument/2006/relationships/notesSlide"/><Relationship Id="rId3" Target="../media/image35.png" Type="http://schemas.openxmlformats.org/officeDocument/2006/relationships/image"/><Relationship Id="rId4" Target="../media/image36.svg" Type="http://schemas.openxmlformats.org/officeDocument/2006/relationships/image"/><Relationship Id="rId5" Target="../media/image40.png" Type="http://schemas.openxmlformats.org/officeDocument/2006/relationships/image"/></Relationships>
</file>

<file path=ppt/slides/_rels/slide2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1.png" Type="http://schemas.openxmlformats.org/officeDocument/2006/relationships/image"/><Relationship Id="rId3" Target="../media/image42.svg" Type="http://schemas.openxmlformats.org/officeDocument/2006/relationships/image"/></Relationships>
</file>

<file path=ppt/slides/_rels/slide2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0.xml" Type="http://schemas.openxmlformats.org/officeDocument/2006/relationships/notesSlide"/><Relationship Id="rId3" Target="../media/image43.png" Type="http://schemas.openxmlformats.org/officeDocument/2006/relationships/image"/><Relationship Id="rId4" Target="../media/image44.svg" Type="http://schemas.openxmlformats.org/officeDocument/2006/relationships/image"/></Relationships>
</file>

<file path=ppt/slides/_rels/slide2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1.xml" Type="http://schemas.openxmlformats.org/officeDocument/2006/relationships/notesSlide"/><Relationship Id="rId3" Target="../media/image43.png" Type="http://schemas.openxmlformats.org/officeDocument/2006/relationships/image"/><Relationship Id="rId4" Target="../media/image44.svg" Type="http://schemas.openxmlformats.org/officeDocument/2006/relationships/image"/></Relationships>
</file>

<file path=ppt/slides/_rels/slide2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2.xml" Type="http://schemas.openxmlformats.org/officeDocument/2006/relationships/notesSlide"/><Relationship Id="rId3" Target="../media/image43.png" Type="http://schemas.openxmlformats.org/officeDocument/2006/relationships/image"/><Relationship Id="rId4" Target="../media/image44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gif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/Relationships>
</file>

<file path=ppt/slides/_rels/slide3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5.png" Type="http://schemas.openxmlformats.org/officeDocument/2006/relationships/image"/><Relationship Id="rId3" Target="../media/image43.png" Type="http://schemas.openxmlformats.org/officeDocument/2006/relationships/image"/><Relationship Id="rId4" Target="../media/image44.svg" Type="http://schemas.openxmlformats.org/officeDocument/2006/relationships/image"/></Relationships>
</file>

<file path=ppt/slides/_rels/slide3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3.xml" Type="http://schemas.openxmlformats.org/officeDocument/2006/relationships/notesSlide"/><Relationship Id="rId3" Target="../media/image46.png" Type="http://schemas.openxmlformats.org/officeDocument/2006/relationships/image"/><Relationship Id="rId4" Target="../media/image43.png" Type="http://schemas.openxmlformats.org/officeDocument/2006/relationships/image"/><Relationship Id="rId5" Target="../media/image44.svg" Type="http://schemas.openxmlformats.org/officeDocument/2006/relationships/image"/></Relationships>
</file>

<file path=ppt/slides/_rels/slide3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4.xml" Type="http://schemas.openxmlformats.org/officeDocument/2006/relationships/notesSlide"/><Relationship Id="rId3" Target="../media/image43.png" Type="http://schemas.openxmlformats.org/officeDocument/2006/relationships/image"/><Relationship Id="rId4" Target="../media/image44.svg" Type="http://schemas.openxmlformats.org/officeDocument/2006/relationships/image"/></Relationships>
</file>

<file path=ppt/slides/_rels/slide3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5.xml" Type="http://schemas.openxmlformats.org/officeDocument/2006/relationships/notesSlide"/><Relationship Id="rId3" Target="../media/image43.png" Type="http://schemas.openxmlformats.org/officeDocument/2006/relationships/image"/><Relationship Id="rId4" Target="../media/image44.svg" Type="http://schemas.openxmlformats.org/officeDocument/2006/relationships/image"/><Relationship Id="rId5" Target="../media/image47.png" Type="http://schemas.openxmlformats.org/officeDocument/2006/relationships/image"/></Relationships>
</file>

<file path=ppt/slides/_rels/slide3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6.xml" Type="http://schemas.openxmlformats.org/officeDocument/2006/relationships/notesSlide"/><Relationship Id="rId3" Target="../media/image43.png" Type="http://schemas.openxmlformats.org/officeDocument/2006/relationships/image"/><Relationship Id="rId4" Target="../media/image44.svg" Type="http://schemas.openxmlformats.org/officeDocument/2006/relationships/image"/></Relationships>
</file>

<file path=ppt/slides/_rels/slide3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7.xml" Type="http://schemas.openxmlformats.org/officeDocument/2006/relationships/notesSlide"/><Relationship Id="rId3" Target="../media/image43.png" Type="http://schemas.openxmlformats.org/officeDocument/2006/relationships/image"/><Relationship Id="rId4" Target="../media/image44.svg" Type="http://schemas.openxmlformats.org/officeDocument/2006/relationships/image"/><Relationship Id="rId5" Target="../media/image48.png" Type="http://schemas.openxmlformats.org/officeDocument/2006/relationships/image"/></Relationships>
</file>

<file path=ppt/slides/_rels/slide3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8.xml" Type="http://schemas.openxmlformats.org/officeDocument/2006/relationships/notesSlide"/><Relationship Id="rId3" Target="../media/image49.png" Type="http://schemas.openxmlformats.org/officeDocument/2006/relationships/image"/><Relationship Id="rId4" Target="../media/image50.svg" Type="http://schemas.openxmlformats.org/officeDocument/2006/relationships/image"/></Relationships>
</file>

<file path=ppt/slides/_rels/slide3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9.xml" Type="http://schemas.openxmlformats.org/officeDocument/2006/relationships/notesSlide"/><Relationship Id="rId3" Target="../media/image49.png" Type="http://schemas.openxmlformats.org/officeDocument/2006/relationships/image"/><Relationship Id="rId4" Target="../media/image50.svg" Type="http://schemas.openxmlformats.org/officeDocument/2006/relationships/image"/></Relationships>
</file>

<file path=ppt/slides/_rels/slide3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1.png" Type="http://schemas.openxmlformats.org/officeDocument/2006/relationships/image"/><Relationship Id="rId3" Target="../media/image52.svg" Type="http://schemas.openxmlformats.org/officeDocument/2006/relationships/image"/><Relationship Id="rId4" Target="../media/image53.png" Type="http://schemas.openxmlformats.org/officeDocument/2006/relationships/image"/><Relationship Id="rId5" Target="../media/image54.svg" Type="http://schemas.openxmlformats.org/officeDocument/2006/relationships/image"/></Relationships>
</file>

<file path=ppt/slides/_rels/slide3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0.xml" Type="http://schemas.openxmlformats.org/officeDocument/2006/relationships/notesSlide"/><Relationship Id="rId3" Target="../media/image49.png" Type="http://schemas.openxmlformats.org/officeDocument/2006/relationships/image"/><Relationship Id="rId4" Target="../media/image50.sv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gif" Type="http://schemas.openxmlformats.org/officeDocument/2006/relationships/image"/></Relationships>
</file>

<file path=ppt/slides/_rels/slide4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1.xml" Type="http://schemas.openxmlformats.org/officeDocument/2006/relationships/notesSlide"/><Relationship Id="rId3" Target="../media/image55.png" Type="http://schemas.openxmlformats.org/officeDocument/2006/relationships/image"/><Relationship Id="rId4" Target="../media/image56.svg" Type="http://schemas.openxmlformats.org/officeDocument/2006/relationships/image"/><Relationship Id="rId5" Target="../media/image49.png" Type="http://schemas.openxmlformats.org/officeDocument/2006/relationships/image"/><Relationship Id="rId6" Target="../media/image50.svg" Type="http://schemas.openxmlformats.org/officeDocument/2006/relationships/image"/></Relationships>
</file>

<file path=ppt/slides/_rels/slide4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2.xml" Type="http://schemas.openxmlformats.org/officeDocument/2006/relationships/notesSlide"/><Relationship Id="rId3" Target="../media/image57.png" Type="http://schemas.openxmlformats.org/officeDocument/2006/relationships/image"/><Relationship Id="rId4" Target="../media/image58.svg" Type="http://schemas.openxmlformats.org/officeDocument/2006/relationships/image"/><Relationship Id="rId5" Target="../media/image59.png" Type="http://schemas.openxmlformats.org/officeDocument/2006/relationships/image"/><Relationship Id="rId6" Target="../media/image60.svg" Type="http://schemas.openxmlformats.org/officeDocument/2006/relationships/image"/></Relationships>
</file>

<file path=ppt/slides/_rels/slide4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3.xml" Type="http://schemas.openxmlformats.org/officeDocument/2006/relationships/notesSlide"/><Relationship Id="rId3" Target="../media/image57.png" Type="http://schemas.openxmlformats.org/officeDocument/2006/relationships/image"/><Relationship Id="rId4" Target="../media/image58.svg" Type="http://schemas.openxmlformats.org/officeDocument/2006/relationships/image"/></Relationships>
</file>

<file path=ppt/slides/_rels/slide4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1.png" Type="http://schemas.openxmlformats.org/officeDocument/2006/relationships/image"/><Relationship Id="rId3" Target="../media/image62.png" Type="http://schemas.openxmlformats.org/officeDocument/2006/relationships/image"/><Relationship Id="rId4" Target="../media/image63.sv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gif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gif" Type="http://schemas.openxmlformats.org/officeDocument/2006/relationships/image"/><Relationship Id="rId3" Target="../media/image8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gif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4226283" y="702945"/>
            <a:ext cx="1314876" cy="1314876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2933001" y="4598134"/>
            <a:ext cx="3901440" cy="1000187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482268" y="5756910"/>
            <a:ext cx="8802907" cy="826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80"/>
              </a:lnSpc>
            </a:pPr>
            <a:r>
              <a:rPr lang="en-US" sz="1200" spc="468">
                <a:solidFill>
                  <a:srgbClr val="FFFFFF"/>
                </a:solidFill>
                <a:latin typeface="Montserrat Classic"/>
              </a:rPr>
              <a:t>CHUA JING JIE, JUSTIN</a:t>
            </a:r>
          </a:p>
          <a:p>
            <a:pPr algn="ctr">
              <a:lnSpc>
                <a:spcPts val="1680"/>
              </a:lnSpc>
            </a:pPr>
            <a:r>
              <a:rPr lang="en-US" sz="1200" spc="468">
                <a:solidFill>
                  <a:srgbClr val="FFFFFF"/>
                </a:solidFill>
                <a:latin typeface="Montserrat Classic"/>
              </a:rPr>
              <a:t>JESSIE ANG KAI PIN </a:t>
            </a:r>
          </a:p>
          <a:p>
            <a:pPr algn="ctr">
              <a:lnSpc>
                <a:spcPts val="1680"/>
              </a:lnSpc>
            </a:pPr>
            <a:r>
              <a:rPr lang="en-US" sz="1200" spc="468">
                <a:solidFill>
                  <a:srgbClr val="FFFFFF"/>
                </a:solidFill>
                <a:latin typeface="Montserrat Classic"/>
              </a:rPr>
              <a:t>LIM ZHE XUN </a:t>
            </a:r>
          </a:p>
          <a:p>
            <a:pPr algn="ctr">
              <a:lnSpc>
                <a:spcPts val="1680"/>
              </a:lnSpc>
            </a:pPr>
            <a:r>
              <a:rPr lang="en-US" sz="1200" spc="468">
                <a:solidFill>
                  <a:srgbClr val="FFFFFF"/>
                </a:solidFill>
                <a:latin typeface="Montserrat Classic"/>
              </a:rPr>
              <a:t>DSF 3, GROUP 10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273969" y="2058039"/>
            <a:ext cx="7205662" cy="15646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19"/>
              </a:lnSpc>
            </a:pPr>
            <a:r>
              <a:rPr lang="en-US" sz="5799">
                <a:solidFill>
                  <a:srgbClr val="FFFFFF"/>
                </a:solidFill>
                <a:latin typeface="Montserrat Classic"/>
              </a:rPr>
              <a:t>SC1015 Mini Project:</a:t>
            </a:r>
          </a:p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Montserrat Classic"/>
              </a:rPr>
              <a:t>Predicting Song Popularity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7150" y="-57150"/>
            <a:ext cx="9987043" cy="7657476"/>
            <a:chOff x="0" y="0"/>
            <a:chExt cx="13316058" cy="10209968"/>
          </a:xfrm>
        </p:grpSpPr>
        <p:sp>
          <p:nvSpPr>
            <p:cNvPr name="AutoShape 3" id="3"/>
            <p:cNvSpPr/>
            <p:nvPr/>
          </p:nvSpPr>
          <p:spPr>
            <a:xfrm>
              <a:off x="0" y="0"/>
              <a:ext cx="13316058" cy="10209968"/>
            </a:xfrm>
            <a:prstGeom prst="rect">
              <a:avLst/>
            </a:prstGeom>
            <a:solidFill>
              <a:srgbClr val="000000"/>
            </a:solidFill>
          </p:spPr>
        </p:sp>
      </p:grpSp>
      <p:grpSp>
        <p:nvGrpSpPr>
          <p:cNvPr name="Group 4" id="4"/>
          <p:cNvGrpSpPr/>
          <p:nvPr/>
        </p:nvGrpSpPr>
        <p:grpSpPr>
          <a:xfrm rot="5400000">
            <a:off x="-61948" y="-3359726"/>
            <a:ext cx="3277188" cy="6719452"/>
            <a:chOff x="0" y="0"/>
            <a:chExt cx="4975860" cy="10202359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4975860" cy="10202359"/>
            </a:xfrm>
            <a:custGeom>
              <a:avLst/>
              <a:gdLst/>
              <a:ahLst/>
              <a:cxnLst/>
              <a:rect r="r" b="b" t="t" l="l"/>
              <a:pathLst>
                <a:path h="10202359" w="4975860">
                  <a:moveTo>
                    <a:pt x="4975860" y="0"/>
                  </a:moveTo>
                  <a:lnTo>
                    <a:pt x="4975860" y="9331139"/>
                  </a:lnTo>
                  <a:lnTo>
                    <a:pt x="2486660" y="10202359"/>
                  </a:lnTo>
                  <a:lnTo>
                    <a:pt x="0" y="9331139"/>
                  </a:lnTo>
                  <a:lnTo>
                    <a:pt x="1270" y="8614859"/>
                  </a:lnTo>
                  <a:lnTo>
                    <a:pt x="6350" y="2453703"/>
                  </a:lnTo>
                  <a:lnTo>
                    <a:pt x="0" y="0"/>
                  </a:lnTo>
                  <a:lnTo>
                    <a:pt x="4975860" y="0"/>
                  </a:lnTo>
                  <a:close/>
                </a:path>
              </a:pathLst>
            </a:custGeom>
            <a:solidFill>
              <a:srgbClr val="008037"/>
            </a:solidFill>
          </p:spPr>
        </p:sp>
      </p:grpSp>
      <p:grpSp>
        <p:nvGrpSpPr>
          <p:cNvPr name="Group 6" id="6"/>
          <p:cNvGrpSpPr/>
          <p:nvPr/>
        </p:nvGrpSpPr>
        <p:grpSpPr>
          <a:xfrm rot="5400000">
            <a:off x="-61948" y="-3359726"/>
            <a:ext cx="3277188" cy="6719452"/>
            <a:chOff x="0" y="0"/>
            <a:chExt cx="4975860" cy="10202359"/>
          </a:xfrm>
        </p:grpSpPr>
        <p:sp>
          <p:nvSpPr>
            <p:cNvPr name="Freeform 7" id="7"/>
            <p:cNvSpPr/>
            <p:nvPr/>
          </p:nvSpPr>
          <p:spPr>
            <a:xfrm>
              <a:off x="0" y="0"/>
              <a:ext cx="4975860" cy="10202359"/>
            </a:xfrm>
            <a:custGeom>
              <a:avLst/>
              <a:gdLst/>
              <a:ahLst/>
              <a:cxnLst/>
              <a:rect r="r" b="b" t="t" l="l"/>
              <a:pathLst>
                <a:path h="10202359" w="4975860">
                  <a:moveTo>
                    <a:pt x="4975860" y="0"/>
                  </a:moveTo>
                  <a:lnTo>
                    <a:pt x="4975860" y="9331139"/>
                  </a:lnTo>
                  <a:lnTo>
                    <a:pt x="2486660" y="10202359"/>
                  </a:lnTo>
                  <a:lnTo>
                    <a:pt x="0" y="9331139"/>
                  </a:lnTo>
                  <a:lnTo>
                    <a:pt x="1270" y="8614859"/>
                  </a:lnTo>
                  <a:lnTo>
                    <a:pt x="6350" y="2453703"/>
                  </a:lnTo>
                  <a:lnTo>
                    <a:pt x="0" y="0"/>
                  </a:lnTo>
                  <a:lnTo>
                    <a:pt x="4975860" y="0"/>
                  </a:lnTo>
                  <a:close/>
                </a:path>
              </a:pathLst>
            </a:custGeom>
            <a:solidFill>
              <a:srgbClr val="008037"/>
            </a:solidFill>
          </p:spPr>
        </p:sp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4482898" y="405946"/>
            <a:ext cx="906947" cy="9020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2095737" y="2547620"/>
            <a:ext cx="5681270" cy="3297238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394041" y="6911938"/>
            <a:ext cx="4210050" cy="198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679"/>
              </a:lnSpc>
            </a:pPr>
            <a:r>
              <a:rPr lang="en-US" sz="1200" spc="228">
                <a:solidFill>
                  <a:srgbClr val="FFFFFF"/>
                </a:solidFill>
                <a:latin typeface="Montserrat Classic"/>
              </a:rPr>
              <a:t>02 EXPLORATORY DATA ANALYSIS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86423" y="615796"/>
            <a:ext cx="5734050" cy="692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 spc="380">
                <a:solidFill>
                  <a:srgbClr val="FFFFFF"/>
                </a:solidFill>
                <a:latin typeface="Montserrat Extra-Bold"/>
              </a:rPr>
              <a:t>EXPLORATORY</a:t>
            </a:r>
          </a:p>
          <a:p>
            <a:pPr>
              <a:lnSpc>
                <a:spcPts val="2800"/>
              </a:lnSpc>
            </a:pPr>
            <a:r>
              <a:rPr lang="en-US" sz="2000" spc="380">
                <a:solidFill>
                  <a:srgbClr val="FFFFFF"/>
                </a:solidFill>
                <a:latin typeface="Montserrat Extra-Bold"/>
              </a:rPr>
              <a:t>ANALYSIS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307138" y="615796"/>
            <a:ext cx="2839008" cy="692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2000" spc="380">
                <a:solidFill>
                  <a:srgbClr val="FFFFFF"/>
                </a:solidFill>
                <a:latin typeface="Montserrat Extra-Bold"/>
              </a:rPr>
              <a:t>STATISTICAL</a:t>
            </a:r>
          </a:p>
          <a:p>
            <a:pPr algn="r">
              <a:lnSpc>
                <a:spcPts val="2800"/>
              </a:lnSpc>
            </a:pPr>
            <a:r>
              <a:rPr lang="en-US" sz="2000" spc="380">
                <a:solidFill>
                  <a:srgbClr val="FFFFFF"/>
                </a:solidFill>
                <a:latin typeface="Montserrat Extra-Bold"/>
              </a:rPr>
              <a:t>DESCRIPTION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87004" y="1769716"/>
            <a:ext cx="5202522" cy="6498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2352" spc="446">
                <a:solidFill>
                  <a:srgbClr val="FFFFFF"/>
                </a:solidFill>
                <a:latin typeface="Montserrat Semi-Bold"/>
              </a:rPr>
              <a:t>BASIC DATA CLEANING: 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31520" y="5642521"/>
            <a:ext cx="8823585" cy="10966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79"/>
              </a:lnSpc>
            </a:pPr>
          </a:p>
          <a:p>
            <a:pPr algn="just">
              <a:lnSpc>
                <a:spcPts val="2659"/>
              </a:lnSpc>
            </a:pPr>
            <a:r>
              <a:rPr lang="en-US" sz="1899">
                <a:solidFill>
                  <a:srgbClr val="FFFFFF"/>
                </a:solidFill>
                <a:latin typeface="Montserrat Light"/>
              </a:rPr>
              <a:t>Dropping 'type' &amp; 'time_signature' columns and N/A &amp; duplicate values </a:t>
            </a:r>
          </a:p>
          <a:p>
            <a:pPr algn="just"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Montserrat Light"/>
              </a:rPr>
              <a:t> 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7150" y="-57150"/>
            <a:ext cx="9987043" cy="7657476"/>
            <a:chOff x="0" y="0"/>
            <a:chExt cx="13316058" cy="10209968"/>
          </a:xfrm>
        </p:grpSpPr>
        <p:sp>
          <p:nvSpPr>
            <p:cNvPr name="AutoShape 3" id="3"/>
            <p:cNvSpPr/>
            <p:nvPr/>
          </p:nvSpPr>
          <p:spPr>
            <a:xfrm>
              <a:off x="0" y="0"/>
              <a:ext cx="13316058" cy="10209968"/>
            </a:xfrm>
            <a:prstGeom prst="rect">
              <a:avLst/>
            </a:prstGeom>
            <a:solidFill>
              <a:srgbClr val="000000"/>
            </a:solidFill>
          </p:spPr>
        </p:sp>
      </p:grpSp>
      <p:grpSp>
        <p:nvGrpSpPr>
          <p:cNvPr name="Group 4" id="4"/>
          <p:cNvGrpSpPr/>
          <p:nvPr/>
        </p:nvGrpSpPr>
        <p:grpSpPr>
          <a:xfrm rot="5400000">
            <a:off x="-61948" y="-3359726"/>
            <a:ext cx="3277188" cy="6719452"/>
            <a:chOff x="0" y="0"/>
            <a:chExt cx="4975860" cy="10202359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4975860" cy="10202359"/>
            </a:xfrm>
            <a:custGeom>
              <a:avLst/>
              <a:gdLst/>
              <a:ahLst/>
              <a:cxnLst/>
              <a:rect r="r" b="b" t="t" l="l"/>
              <a:pathLst>
                <a:path h="10202359" w="4975860">
                  <a:moveTo>
                    <a:pt x="4975860" y="0"/>
                  </a:moveTo>
                  <a:lnTo>
                    <a:pt x="4975860" y="9331139"/>
                  </a:lnTo>
                  <a:lnTo>
                    <a:pt x="2486660" y="10202359"/>
                  </a:lnTo>
                  <a:lnTo>
                    <a:pt x="0" y="9331139"/>
                  </a:lnTo>
                  <a:lnTo>
                    <a:pt x="1270" y="8614859"/>
                  </a:lnTo>
                  <a:lnTo>
                    <a:pt x="6350" y="2453703"/>
                  </a:lnTo>
                  <a:lnTo>
                    <a:pt x="0" y="0"/>
                  </a:lnTo>
                  <a:lnTo>
                    <a:pt x="4975860" y="0"/>
                  </a:lnTo>
                  <a:close/>
                </a:path>
              </a:pathLst>
            </a:custGeom>
            <a:solidFill>
              <a:srgbClr val="008037"/>
            </a:solidFill>
          </p:spPr>
        </p:sp>
      </p:grpSp>
      <p:grpSp>
        <p:nvGrpSpPr>
          <p:cNvPr name="Group 6" id="6"/>
          <p:cNvGrpSpPr/>
          <p:nvPr/>
        </p:nvGrpSpPr>
        <p:grpSpPr>
          <a:xfrm rot="5400000">
            <a:off x="-61948" y="-3359726"/>
            <a:ext cx="3277188" cy="6719452"/>
            <a:chOff x="0" y="0"/>
            <a:chExt cx="4975860" cy="10202359"/>
          </a:xfrm>
        </p:grpSpPr>
        <p:sp>
          <p:nvSpPr>
            <p:cNvPr name="Freeform 7" id="7"/>
            <p:cNvSpPr/>
            <p:nvPr/>
          </p:nvSpPr>
          <p:spPr>
            <a:xfrm>
              <a:off x="0" y="0"/>
              <a:ext cx="4975860" cy="10202359"/>
            </a:xfrm>
            <a:custGeom>
              <a:avLst/>
              <a:gdLst/>
              <a:ahLst/>
              <a:cxnLst/>
              <a:rect r="r" b="b" t="t" l="l"/>
              <a:pathLst>
                <a:path h="10202359" w="4975860">
                  <a:moveTo>
                    <a:pt x="4975860" y="0"/>
                  </a:moveTo>
                  <a:lnTo>
                    <a:pt x="4975860" y="9331139"/>
                  </a:lnTo>
                  <a:lnTo>
                    <a:pt x="2486660" y="10202359"/>
                  </a:lnTo>
                  <a:lnTo>
                    <a:pt x="0" y="9331139"/>
                  </a:lnTo>
                  <a:lnTo>
                    <a:pt x="1270" y="8614859"/>
                  </a:lnTo>
                  <a:lnTo>
                    <a:pt x="6350" y="2453703"/>
                  </a:lnTo>
                  <a:lnTo>
                    <a:pt x="0" y="0"/>
                  </a:lnTo>
                  <a:lnTo>
                    <a:pt x="4975860" y="0"/>
                  </a:lnTo>
                  <a:close/>
                </a:path>
              </a:pathLst>
            </a:custGeom>
            <a:solidFill>
              <a:srgbClr val="008037"/>
            </a:solidFill>
          </p:spPr>
        </p:sp>
      </p:grpSp>
      <p:graphicFrame>
        <p:nvGraphicFramePr>
          <p:cNvPr name="Table 8" id="8"/>
          <p:cNvGraphicFramePr>
            <a:graphicFrameLocks noGrp="true"/>
          </p:cNvGraphicFramePr>
          <p:nvPr/>
        </p:nvGraphicFramePr>
        <p:xfrm>
          <a:off x="2335412" y="1840040"/>
          <a:ext cx="5201920" cy="4752975"/>
        </p:xfrm>
        <a:graphic>
          <a:graphicData uri="http://schemas.openxmlformats.org/drawingml/2006/table">
            <a:tbl>
              <a:tblPr/>
              <a:tblGrid>
                <a:gridCol w="2636228"/>
                <a:gridCol w="2565692"/>
              </a:tblGrid>
              <a:tr h="63245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Montserrat Classic Bold"/>
                        </a:rPr>
                        <a:t>Numerical</a:t>
                      </a: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Montserrat Classic Bold"/>
                        </a:rPr>
                        <a:t>Categorical </a:t>
                      </a: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12052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FFFFFF"/>
                          </a:solidFill>
                          <a:latin typeface="Montserrat Classic"/>
                        </a:rPr>
                        <a:t>Danceability</a:t>
                      </a:r>
                      <a:endParaRPr lang="en-US" sz="1100"/>
                    </a:p>
                    <a:p>
                      <a:pPr algn="ctr">
                        <a:lnSpc>
                          <a:spcPts val="2100"/>
                        </a:lnSpc>
                      </a:pPr>
                      <a:r>
                        <a:rPr lang="en-US" sz="1500">
                          <a:solidFill>
                            <a:srgbClr val="FFFFFF"/>
                          </a:solidFill>
                          <a:latin typeface="Montserrat Classic"/>
                        </a:rPr>
                        <a:t>Energy</a:t>
                      </a:r>
                    </a:p>
                    <a:p>
                      <a:pPr algn="ctr">
                        <a:lnSpc>
                          <a:spcPts val="2100"/>
                        </a:lnSpc>
                      </a:pPr>
                      <a:r>
                        <a:rPr lang="en-US" sz="1500">
                          <a:solidFill>
                            <a:srgbClr val="FFFFFF"/>
                          </a:solidFill>
                          <a:latin typeface="Montserrat Classic"/>
                        </a:rPr>
                        <a:t>Key</a:t>
                      </a:r>
                    </a:p>
                    <a:p>
                      <a:pPr algn="ctr">
                        <a:lnSpc>
                          <a:spcPts val="2100"/>
                        </a:lnSpc>
                      </a:pPr>
                      <a:r>
                        <a:rPr lang="en-US" sz="1500">
                          <a:solidFill>
                            <a:srgbClr val="FFFFFF"/>
                          </a:solidFill>
                          <a:latin typeface="Montserrat Classic"/>
                        </a:rPr>
                        <a:t>Loudness</a:t>
                      </a:r>
                    </a:p>
                    <a:p>
                      <a:pPr algn="ctr">
                        <a:lnSpc>
                          <a:spcPts val="2100"/>
                        </a:lnSpc>
                      </a:pPr>
                      <a:r>
                        <a:rPr lang="en-US" sz="1500">
                          <a:solidFill>
                            <a:srgbClr val="FFFFFF"/>
                          </a:solidFill>
                          <a:latin typeface="Montserrat Classic"/>
                        </a:rPr>
                        <a:t> Mode</a:t>
                      </a:r>
                    </a:p>
                    <a:p>
                      <a:pPr algn="ctr">
                        <a:lnSpc>
                          <a:spcPts val="2100"/>
                        </a:lnSpc>
                      </a:pPr>
                      <a:r>
                        <a:rPr lang="en-US" sz="1500">
                          <a:solidFill>
                            <a:srgbClr val="FFFFFF"/>
                          </a:solidFill>
                          <a:latin typeface="Montserrat Classic"/>
                        </a:rPr>
                        <a:t> Speechiness</a:t>
                      </a:r>
                    </a:p>
                    <a:p>
                      <a:pPr algn="ctr">
                        <a:lnSpc>
                          <a:spcPts val="2100"/>
                        </a:lnSpc>
                      </a:pPr>
                      <a:r>
                        <a:rPr lang="en-US" sz="1500">
                          <a:solidFill>
                            <a:srgbClr val="FFFFFF"/>
                          </a:solidFill>
                          <a:latin typeface="Montserrat Classic"/>
                        </a:rPr>
                        <a:t> Acousticness</a:t>
                      </a:r>
                    </a:p>
                    <a:p>
                      <a:pPr algn="ctr">
                        <a:lnSpc>
                          <a:spcPts val="2100"/>
                        </a:lnSpc>
                      </a:pPr>
                      <a:r>
                        <a:rPr lang="en-US" sz="1500">
                          <a:solidFill>
                            <a:srgbClr val="FFFFFF"/>
                          </a:solidFill>
                          <a:latin typeface="Montserrat Classic"/>
                        </a:rPr>
                        <a:t> Instrumentalness</a:t>
                      </a:r>
                    </a:p>
                    <a:p>
                      <a:pPr algn="ctr">
                        <a:lnSpc>
                          <a:spcPts val="2100"/>
                        </a:lnSpc>
                      </a:pPr>
                      <a:r>
                        <a:rPr lang="en-US" sz="1500">
                          <a:solidFill>
                            <a:srgbClr val="FFFFFF"/>
                          </a:solidFill>
                          <a:latin typeface="Montserrat Classic"/>
                        </a:rPr>
                        <a:t> Liveness</a:t>
                      </a:r>
                    </a:p>
                    <a:p>
                      <a:pPr algn="ctr">
                        <a:lnSpc>
                          <a:spcPts val="2100"/>
                        </a:lnSpc>
                      </a:pPr>
                      <a:r>
                        <a:rPr lang="en-US" sz="1500">
                          <a:solidFill>
                            <a:srgbClr val="FFFFFF"/>
                          </a:solidFill>
                          <a:latin typeface="Montserrat Classic"/>
                        </a:rPr>
                        <a:t> Valence</a:t>
                      </a:r>
                    </a:p>
                    <a:p>
                      <a:pPr algn="ctr">
                        <a:lnSpc>
                          <a:spcPts val="2100"/>
                        </a:lnSpc>
                      </a:pPr>
                      <a:r>
                        <a:rPr lang="en-US" sz="1500">
                          <a:solidFill>
                            <a:srgbClr val="FFFFFF"/>
                          </a:solidFill>
                          <a:latin typeface="Montserrat Classic"/>
                        </a:rPr>
                        <a:t>Tempo</a:t>
                      </a:r>
                    </a:p>
                    <a:p>
                      <a:pPr algn="ctr">
                        <a:lnSpc>
                          <a:spcPts val="2100"/>
                        </a:lnSpc>
                      </a:pPr>
                      <a:r>
                        <a:rPr lang="en-US" sz="1500">
                          <a:solidFill>
                            <a:srgbClr val="FFFFFF"/>
                          </a:solidFill>
                          <a:latin typeface="Montserrat Classic"/>
                        </a:rPr>
                        <a:t>Duration_ms</a:t>
                      </a:r>
                    </a:p>
                    <a:p>
                      <a:pPr algn="ctr">
                        <a:lnSpc>
                          <a:spcPts val="2100"/>
                        </a:lnSpc>
                      </a:pPr>
                      <a:r>
                        <a:rPr lang="en-US" sz="1500">
                          <a:solidFill>
                            <a:srgbClr val="FFFFFF"/>
                          </a:solidFill>
                          <a:latin typeface="Montserrat Classic"/>
                        </a:rPr>
                        <a:t>Popularity</a:t>
                      </a:r>
                    </a:p>
                    <a:p>
                      <a:pPr algn="ctr">
                        <a:lnSpc>
                          <a:spcPts val="2100"/>
                        </a:lnSpc>
                      </a:pPr>
                    </a:p>
                  </a:txBody>
                  <a:tcPr marL="152400" marR="152400" marT="152400" marB="15240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FFFFFF"/>
                          </a:solidFill>
                          <a:latin typeface="Montserrat Classic"/>
                        </a:rPr>
                        <a:t>Artist </a:t>
                      </a:r>
                      <a:endParaRPr lang="en-US" sz="1100"/>
                    </a:p>
                    <a:p>
                      <a:pPr algn="ctr">
                        <a:lnSpc>
                          <a:spcPts val="2100"/>
                        </a:lnSpc>
                      </a:pPr>
                      <a:r>
                        <a:rPr lang="en-US" sz="1500">
                          <a:solidFill>
                            <a:srgbClr val="FFFFFF"/>
                          </a:solidFill>
                          <a:latin typeface="Montserrat Classic"/>
                        </a:rPr>
                        <a:t>Genre</a:t>
                      </a:r>
                    </a:p>
                    <a:p>
                      <a:pPr algn="ctr">
                        <a:lnSpc>
                          <a:spcPts val="2100"/>
                        </a:lnSpc>
                      </a:pPr>
                    </a:p>
                  </a:txBody>
                  <a:tcPr marL="152400" marR="152400" marT="152400" marB="15240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9" id="9"/>
          <p:cNvSpPr txBox="true"/>
          <p:nvPr/>
        </p:nvSpPr>
        <p:spPr>
          <a:xfrm rot="0">
            <a:off x="886423" y="615796"/>
            <a:ext cx="5734050" cy="692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 spc="380">
                <a:solidFill>
                  <a:srgbClr val="FFFFFF"/>
                </a:solidFill>
                <a:latin typeface="Montserrat Extra-Bold"/>
              </a:rPr>
              <a:t>EXPLORATORY</a:t>
            </a:r>
          </a:p>
          <a:p>
            <a:pPr>
              <a:lnSpc>
                <a:spcPts val="2800"/>
              </a:lnSpc>
            </a:pPr>
            <a:r>
              <a:rPr lang="en-US" sz="2000" spc="380">
                <a:solidFill>
                  <a:srgbClr val="FFFFFF"/>
                </a:solidFill>
                <a:latin typeface="Montserrat Extra-Bold"/>
              </a:rPr>
              <a:t>ANALYSIS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307138" y="615796"/>
            <a:ext cx="2839008" cy="692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2000" spc="380">
                <a:solidFill>
                  <a:srgbClr val="FFFFFF"/>
                </a:solidFill>
                <a:latin typeface="Montserrat Extra-Bold"/>
              </a:rPr>
              <a:t>STATISTICAL</a:t>
            </a:r>
          </a:p>
          <a:p>
            <a:pPr algn="r">
              <a:lnSpc>
                <a:spcPts val="2800"/>
              </a:lnSpc>
            </a:pPr>
            <a:r>
              <a:rPr lang="en-US" sz="2000" spc="380">
                <a:solidFill>
                  <a:srgbClr val="FFFFFF"/>
                </a:solidFill>
                <a:latin typeface="Montserrat Extra-Bold"/>
              </a:rPr>
              <a:t>DESCRIPTION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94041" y="6911938"/>
            <a:ext cx="4210050" cy="198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679"/>
              </a:lnSpc>
            </a:pPr>
            <a:r>
              <a:rPr lang="en-US" sz="1200" spc="228">
                <a:solidFill>
                  <a:srgbClr val="FFFFFF"/>
                </a:solidFill>
                <a:latin typeface="Montserrat Classic"/>
              </a:rPr>
              <a:t>02 EXPLORATORY DATA ANALYSIS </a:t>
            </a:r>
          </a:p>
        </p:txBody>
      </p:sp>
      <p:pic>
        <p:nvPicPr>
          <p:cNvPr name="Picture 12" id="1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4482898" y="405946"/>
            <a:ext cx="906947" cy="902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35772" y="-57150"/>
            <a:ext cx="9987043" cy="7657476"/>
            <a:chOff x="0" y="0"/>
            <a:chExt cx="13316058" cy="10209968"/>
          </a:xfrm>
        </p:grpSpPr>
        <p:sp>
          <p:nvSpPr>
            <p:cNvPr name="AutoShape 3" id="3"/>
            <p:cNvSpPr/>
            <p:nvPr/>
          </p:nvSpPr>
          <p:spPr>
            <a:xfrm>
              <a:off x="0" y="0"/>
              <a:ext cx="13316058" cy="10209968"/>
            </a:xfrm>
            <a:prstGeom prst="rect">
              <a:avLst/>
            </a:prstGeom>
            <a:solidFill>
              <a:srgbClr val="000000"/>
            </a:solidFill>
          </p:spPr>
        </p:sp>
      </p:grpSp>
      <p:grpSp>
        <p:nvGrpSpPr>
          <p:cNvPr name="Group 4" id="4"/>
          <p:cNvGrpSpPr/>
          <p:nvPr/>
        </p:nvGrpSpPr>
        <p:grpSpPr>
          <a:xfrm rot="5400000">
            <a:off x="-61948" y="-3359726"/>
            <a:ext cx="3277188" cy="6719452"/>
            <a:chOff x="0" y="0"/>
            <a:chExt cx="4975860" cy="10202359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4975860" cy="10202359"/>
            </a:xfrm>
            <a:custGeom>
              <a:avLst/>
              <a:gdLst/>
              <a:ahLst/>
              <a:cxnLst/>
              <a:rect r="r" b="b" t="t" l="l"/>
              <a:pathLst>
                <a:path h="10202359" w="4975860">
                  <a:moveTo>
                    <a:pt x="4975860" y="0"/>
                  </a:moveTo>
                  <a:lnTo>
                    <a:pt x="4975860" y="9331139"/>
                  </a:lnTo>
                  <a:lnTo>
                    <a:pt x="2486660" y="10202359"/>
                  </a:lnTo>
                  <a:lnTo>
                    <a:pt x="0" y="9331139"/>
                  </a:lnTo>
                  <a:lnTo>
                    <a:pt x="1270" y="8614859"/>
                  </a:lnTo>
                  <a:lnTo>
                    <a:pt x="6350" y="2453703"/>
                  </a:lnTo>
                  <a:lnTo>
                    <a:pt x="0" y="0"/>
                  </a:lnTo>
                  <a:lnTo>
                    <a:pt x="4975860" y="0"/>
                  </a:lnTo>
                  <a:close/>
                </a:path>
              </a:pathLst>
            </a:custGeom>
            <a:solidFill>
              <a:srgbClr val="008037"/>
            </a:solidFill>
          </p:spPr>
        </p:sp>
      </p:grpSp>
      <p:grpSp>
        <p:nvGrpSpPr>
          <p:cNvPr name="Group 6" id="6"/>
          <p:cNvGrpSpPr/>
          <p:nvPr/>
        </p:nvGrpSpPr>
        <p:grpSpPr>
          <a:xfrm rot="5400000">
            <a:off x="-61948" y="-3359726"/>
            <a:ext cx="3277188" cy="6719452"/>
            <a:chOff x="0" y="0"/>
            <a:chExt cx="4975860" cy="10202359"/>
          </a:xfrm>
        </p:grpSpPr>
        <p:sp>
          <p:nvSpPr>
            <p:cNvPr name="Freeform 7" id="7"/>
            <p:cNvSpPr/>
            <p:nvPr/>
          </p:nvSpPr>
          <p:spPr>
            <a:xfrm>
              <a:off x="0" y="0"/>
              <a:ext cx="4975860" cy="10202359"/>
            </a:xfrm>
            <a:custGeom>
              <a:avLst/>
              <a:gdLst/>
              <a:ahLst/>
              <a:cxnLst/>
              <a:rect r="r" b="b" t="t" l="l"/>
              <a:pathLst>
                <a:path h="10202359" w="4975860">
                  <a:moveTo>
                    <a:pt x="4975860" y="0"/>
                  </a:moveTo>
                  <a:lnTo>
                    <a:pt x="4975860" y="9331139"/>
                  </a:lnTo>
                  <a:lnTo>
                    <a:pt x="2486660" y="10202359"/>
                  </a:lnTo>
                  <a:lnTo>
                    <a:pt x="0" y="9331139"/>
                  </a:lnTo>
                  <a:lnTo>
                    <a:pt x="1270" y="8614859"/>
                  </a:lnTo>
                  <a:lnTo>
                    <a:pt x="6350" y="2453703"/>
                  </a:lnTo>
                  <a:lnTo>
                    <a:pt x="0" y="0"/>
                  </a:lnTo>
                  <a:lnTo>
                    <a:pt x="4975860" y="0"/>
                  </a:lnTo>
                  <a:close/>
                </a:path>
              </a:pathLst>
            </a:custGeom>
            <a:solidFill>
              <a:srgbClr val="008037"/>
            </a:solidFill>
          </p:spPr>
        </p:sp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254460" y="2135664"/>
            <a:ext cx="7363822" cy="4734984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394041" y="6911938"/>
            <a:ext cx="4210050" cy="198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679"/>
              </a:lnSpc>
            </a:pPr>
            <a:r>
              <a:rPr lang="en-US" sz="1200" spc="228">
                <a:solidFill>
                  <a:srgbClr val="FFFFFF"/>
                </a:solidFill>
                <a:latin typeface="Montserrat Classic"/>
              </a:rPr>
              <a:t>02 EXPLORATORY DATA ANALYSIS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86423" y="615796"/>
            <a:ext cx="5734050" cy="692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 spc="380">
                <a:solidFill>
                  <a:srgbClr val="FFFFFF"/>
                </a:solidFill>
                <a:latin typeface="Montserrat Extra-Bold"/>
              </a:rPr>
              <a:t>EXPLORATORY</a:t>
            </a:r>
          </a:p>
          <a:p>
            <a:pPr>
              <a:lnSpc>
                <a:spcPts val="2800"/>
              </a:lnSpc>
            </a:pPr>
            <a:r>
              <a:rPr lang="en-US" sz="2000" spc="380">
                <a:solidFill>
                  <a:srgbClr val="FFFFFF"/>
                </a:solidFill>
                <a:latin typeface="Montserrat Extra-Bold"/>
              </a:rPr>
              <a:t>ANALYSIS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307138" y="615796"/>
            <a:ext cx="2839008" cy="692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2000" spc="380">
                <a:solidFill>
                  <a:srgbClr val="FFFFFF"/>
                </a:solidFill>
                <a:latin typeface="Montserrat Extra-Bold"/>
              </a:rPr>
              <a:t>STATISTICAL</a:t>
            </a:r>
          </a:p>
          <a:p>
            <a:pPr algn="r">
              <a:lnSpc>
                <a:spcPts val="2800"/>
              </a:lnSpc>
            </a:pPr>
            <a:r>
              <a:rPr lang="en-US" sz="2000" spc="380">
                <a:solidFill>
                  <a:srgbClr val="FFFFFF"/>
                </a:solidFill>
                <a:latin typeface="Montserrat Extra-Bold"/>
              </a:rPr>
              <a:t>DESCRIPTION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66700" y="1457207"/>
            <a:ext cx="7139344" cy="6498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2352" spc="446">
                <a:solidFill>
                  <a:srgbClr val="FFFFFF"/>
                </a:solidFill>
                <a:latin typeface="Montserrat Semi-Bold"/>
              </a:rPr>
              <a:t>BASIC ANALYSIS (NUMERICAL) </a:t>
            </a:r>
          </a:p>
        </p:txBody>
      </p:sp>
      <p:pic>
        <p:nvPicPr>
          <p:cNvPr name="Picture 13" id="1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4482898" y="405946"/>
            <a:ext cx="906947" cy="902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713383" y="0"/>
            <a:ext cx="10466983" cy="7657476"/>
            <a:chOff x="0" y="0"/>
            <a:chExt cx="13955977" cy="10209968"/>
          </a:xfrm>
        </p:grpSpPr>
        <p:sp>
          <p:nvSpPr>
            <p:cNvPr name="AutoShape 3" id="3"/>
            <p:cNvSpPr/>
            <p:nvPr/>
          </p:nvSpPr>
          <p:spPr>
            <a:xfrm>
              <a:off x="0" y="0"/>
              <a:ext cx="13955977" cy="10209968"/>
            </a:xfrm>
            <a:prstGeom prst="rect">
              <a:avLst/>
            </a:prstGeom>
            <a:solidFill>
              <a:srgbClr val="000000"/>
            </a:solidFill>
          </p:spPr>
        </p:sp>
      </p:grpSp>
      <p:grpSp>
        <p:nvGrpSpPr>
          <p:cNvPr name="Group 4" id="4"/>
          <p:cNvGrpSpPr/>
          <p:nvPr/>
        </p:nvGrpSpPr>
        <p:grpSpPr>
          <a:xfrm rot="5400000">
            <a:off x="-61948" y="-3359726"/>
            <a:ext cx="3277188" cy="6719452"/>
            <a:chOff x="0" y="0"/>
            <a:chExt cx="4975860" cy="10202359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4975860" cy="10202359"/>
            </a:xfrm>
            <a:custGeom>
              <a:avLst/>
              <a:gdLst/>
              <a:ahLst/>
              <a:cxnLst/>
              <a:rect r="r" b="b" t="t" l="l"/>
              <a:pathLst>
                <a:path h="10202359" w="4975860">
                  <a:moveTo>
                    <a:pt x="4975860" y="0"/>
                  </a:moveTo>
                  <a:lnTo>
                    <a:pt x="4975860" y="9331139"/>
                  </a:lnTo>
                  <a:lnTo>
                    <a:pt x="2486660" y="10202359"/>
                  </a:lnTo>
                  <a:lnTo>
                    <a:pt x="0" y="9331139"/>
                  </a:lnTo>
                  <a:lnTo>
                    <a:pt x="1270" y="8614859"/>
                  </a:lnTo>
                  <a:lnTo>
                    <a:pt x="6350" y="2453703"/>
                  </a:lnTo>
                  <a:lnTo>
                    <a:pt x="0" y="0"/>
                  </a:lnTo>
                  <a:lnTo>
                    <a:pt x="4975860" y="0"/>
                  </a:lnTo>
                  <a:close/>
                </a:path>
              </a:pathLst>
            </a:custGeom>
            <a:solidFill>
              <a:srgbClr val="008037"/>
            </a:solidFill>
          </p:spPr>
        </p:sp>
      </p:grpSp>
      <p:grpSp>
        <p:nvGrpSpPr>
          <p:cNvPr name="Group 6" id="6"/>
          <p:cNvGrpSpPr/>
          <p:nvPr/>
        </p:nvGrpSpPr>
        <p:grpSpPr>
          <a:xfrm rot="5400000">
            <a:off x="-61948" y="-3359726"/>
            <a:ext cx="3277188" cy="6719452"/>
            <a:chOff x="0" y="0"/>
            <a:chExt cx="4975860" cy="10202359"/>
          </a:xfrm>
        </p:grpSpPr>
        <p:sp>
          <p:nvSpPr>
            <p:cNvPr name="Freeform 7" id="7"/>
            <p:cNvSpPr/>
            <p:nvPr/>
          </p:nvSpPr>
          <p:spPr>
            <a:xfrm>
              <a:off x="0" y="0"/>
              <a:ext cx="4975860" cy="10202359"/>
            </a:xfrm>
            <a:custGeom>
              <a:avLst/>
              <a:gdLst/>
              <a:ahLst/>
              <a:cxnLst/>
              <a:rect r="r" b="b" t="t" l="l"/>
              <a:pathLst>
                <a:path h="10202359" w="4975860">
                  <a:moveTo>
                    <a:pt x="4975860" y="0"/>
                  </a:moveTo>
                  <a:lnTo>
                    <a:pt x="4975860" y="9331139"/>
                  </a:lnTo>
                  <a:lnTo>
                    <a:pt x="2486660" y="10202359"/>
                  </a:lnTo>
                  <a:lnTo>
                    <a:pt x="0" y="9331139"/>
                  </a:lnTo>
                  <a:lnTo>
                    <a:pt x="1270" y="8614859"/>
                  </a:lnTo>
                  <a:lnTo>
                    <a:pt x="6350" y="2453703"/>
                  </a:lnTo>
                  <a:lnTo>
                    <a:pt x="0" y="0"/>
                  </a:lnTo>
                  <a:lnTo>
                    <a:pt x="4975860" y="0"/>
                  </a:lnTo>
                  <a:close/>
                </a:path>
              </a:pathLst>
            </a:custGeom>
            <a:solidFill>
              <a:srgbClr val="008037"/>
            </a:solidFill>
          </p:spPr>
        </p:sp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3"/>
          <a:srcRect l="0" t="0" r="0" b="2714"/>
          <a:stretch>
            <a:fillRect/>
          </a:stretch>
        </p:blipFill>
        <p:spPr>
          <a:xfrm flipH="false" flipV="false" rot="0">
            <a:off x="394041" y="1962921"/>
            <a:ext cx="8879620" cy="517151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757614" y="3530927"/>
            <a:ext cx="6357514" cy="938609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886423" y="615796"/>
            <a:ext cx="5734050" cy="692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 spc="380">
                <a:solidFill>
                  <a:srgbClr val="FFFFFF"/>
                </a:solidFill>
                <a:latin typeface="Montserrat Extra-Bold"/>
              </a:rPr>
              <a:t>EXPLORATORY</a:t>
            </a:r>
          </a:p>
          <a:p>
            <a:pPr>
              <a:lnSpc>
                <a:spcPts val="2800"/>
              </a:lnSpc>
            </a:pPr>
            <a:r>
              <a:rPr lang="en-US" sz="2000" spc="380">
                <a:solidFill>
                  <a:srgbClr val="FFFFFF"/>
                </a:solidFill>
                <a:latin typeface="Montserrat Extra-Bold"/>
              </a:rPr>
              <a:t>ANALYSIS</a:t>
            </a:r>
          </a:p>
        </p:txBody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4482898" y="405946"/>
            <a:ext cx="906947" cy="9020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7"/>
          <a:srcRect l="52407" t="0" r="0" b="0"/>
          <a:stretch>
            <a:fillRect/>
          </a:stretch>
        </p:blipFill>
        <p:spPr>
          <a:xfrm flipH="false" flipV="false" rot="0">
            <a:off x="1208649" y="5021986"/>
            <a:ext cx="7645945" cy="957234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6307138" y="615796"/>
            <a:ext cx="2839008" cy="692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2000" spc="380">
                <a:solidFill>
                  <a:srgbClr val="FFFFFF"/>
                </a:solidFill>
                <a:latin typeface="Montserrat Extra-Bold"/>
              </a:rPr>
              <a:t>STATISTICAL</a:t>
            </a:r>
          </a:p>
          <a:p>
            <a:pPr algn="r">
              <a:lnSpc>
                <a:spcPts val="2800"/>
              </a:lnSpc>
            </a:pPr>
            <a:r>
              <a:rPr lang="en-US" sz="2000" spc="380">
                <a:solidFill>
                  <a:srgbClr val="FFFFFF"/>
                </a:solidFill>
                <a:latin typeface="Montserrat Extra-Bold"/>
              </a:rPr>
              <a:t>DESCRIPTION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94041" y="6911938"/>
            <a:ext cx="4210050" cy="198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679"/>
              </a:lnSpc>
            </a:pPr>
            <a:r>
              <a:rPr lang="en-US" sz="1200" spc="228">
                <a:solidFill>
                  <a:srgbClr val="FFFFFF"/>
                </a:solidFill>
                <a:latin typeface="Montserrat Classic"/>
              </a:rPr>
              <a:t>02 EXPLORATORY DATA ANALYSIS 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757614" y="2539056"/>
            <a:ext cx="6294709" cy="10966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79"/>
              </a:lnSpc>
            </a:pPr>
          </a:p>
          <a:p>
            <a:pPr algn="just">
              <a:lnSpc>
                <a:spcPts val="2659"/>
              </a:lnSpc>
            </a:pPr>
            <a:r>
              <a:rPr lang="en-US" sz="1899">
                <a:solidFill>
                  <a:srgbClr val="FFFFFF"/>
                </a:solidFill>
                <a:latin typeface="Montserrat Light"/>
              </a:rPr>
              <a:t>Disproportionate number of tracks with 0 popularity </a:t>
            </a:r>
          </a:p>
          <a:p>
            <a:pPr algn="just"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Montserrat Light"/>
              </a:rPr>
              <a:t> 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5731102" y="5135828"/>
            <a:ext cx="2384027" cy="802635"/>
            <a:chOff x="0" y="0"/>
            <a:chExt cx="2600812" cy="875621"/>
          </a:xfrm>
        </p:grpSpPr>
        <p:sp>
          <p:nvSpPr>
            <p:cNvPr name="Freeform 17" id="17"/>
            <p:cNvSpPr/>
            <p:nvPr/>
          </p:nvSpPr>
          <p:spPr>
            <a:xfrm>
              <a:off x="0" y="0"/>
              <a:ext cx="2600812" cy="875620"/>
            </a:xfrm>
            <a:custGeom>
              <a:avLst/>
              <a:gdLst/>
              <a:ahLst/>
              <a:cxnLst/>
              <a:rect r="r" b="b" t="t" l="l"/>
              <a:pathLst>
                <a:path h="875620" w="2600812">
                  <a:moveTo>
                    <a:pt x="0" y="0"/>
                  </a:moveTo>
                  <a:lnTo>
                    <a:pt x="2600812" y="0"/>
                  </a:lnTo>
                  <a:lnTo>
                    <a:pt x="2600812" y="875620"/>
                  </a:lnTo>
                  <a:lnTo>
                    <a:pt x="0" y="875620"/>
                  </a:lnTo>
                  <a:close/>
                </a:path>
              </a:pathLst>
            </a:custGeom>
            <a:solidFill>
              <a:srgbClr val="1ED760">
                <a:alpha val="53725"/>
              </a:srgbClr>
            </a:solidFill>
          </p:spPr>
        </p:sp>
      </p:grp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040847" y="-1649141"/>
            <a:ext cx="9987043" cy="7657476"/>
            <a:chOff x="0" y="0"/>
            <a:chExt cx="13316058" cy="10209968"/>
          </a:xfrm>
        </p:grpSpPr>
        <p:sp>
          <p:nvSpPr>
            <p:cNvPr name="AutoShape 3" id="3"/>
            <p:cNvSpPr/>
            <p:nvPr/>
          </p:nvSpPr>
          <p:spPr>
            <a:xfrm>
              <a:off x="0" y="0"/>
              <a:ext cx="13316058" cy="10209968"/>
            </a:xfrm>
            <a:prstGeom prst="rect">
              <a:avLst/>
            </a:prstGeom>
            <a:solidFill>
              <a:srgbClr val="000000"/>
            </a:solidFill>
          </p:spPr>
        </p:sp>
      </p:grpSp>
      <p:grpSp>
        <p:nvGrpSpPr>
          <p:cNvPr name="Group 4" id="4"/>
          <p:cNvGrpSpPr/>
          <p:nvPr/>
        </p:nvGrpSpPr>
        <p:grpSpPr>
          <a:xfrm rot="5400000">
            <a:off x="-61948" y="-3359726"/>
            <a:ext cx="3277188" cy="6719452"/>
            <a:chOff x="0" y="0"/>
            <a:chExt cx="4975860" cy="10202359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4975860" cy="10202359"/>
            </a:xfrm>
            <a:custGeom>
              <a:avLst/>
              <a:gdLst/>
              <a:ahLst/>
              <a:cxnLst/>
              <a:rect r="r" b="b" t="t" l="l"/>
              <a:pathLst>
                <a:path h="10202359" w="4975860">
                  <a:moveTo>
                    <a:pt x="4975860" y="0"/>
                  </a:moveTo>
                  <a:lnTo>
                    <a:pt x="4975860" y="9331139"/>
                  </a:lnTo>
                  <a:lnTo>
                    <a:pt x="2486660" y="10202359"/>
                  </a:lnTo>
                  <a:lnTo>
                    <a:pt x="0" y="9331139"/>
                  </a:lnTo>
                  <a:lnTo>
                    <a:pt x="1270" y="8614859"/>
                  </a:lnTo>
                  <a:lnTo>
                    <a:pt x="6350" y="2453703"/>
                  </a:lnTo>
                  <a:lnTo>
                    <a:pt x="0" y="0"/>
                  </a:lnTo>
                  <a:lnTo>
                    <a:pt x="4975860" y="0"/>
                  </a:lnTo>
                  <a:close/>
                </a:path>
              </a:pathLst>
            </a:custGeom>
            <a:solidFill>
              <a:srgbClr val="008037"/>
            </a:solidFill>
          </p:spPr>
        </p:sp>
      </p:grpSp>
      <p:grpSp>
        <p:nvGrpSpPr>
          <p:cNvPr name="Group 6" id="6"/>
          <p:cNvGrpSpPr/>
          <p:nvPr/>
        </p:nvGrpSpPr>
        <p:grpSpPr>
          <a:xfrm rot="5400000">
            <a:off x="-61948" y="-3359726"/>
            <a:ext cx="3277188" cy="6719452"/>
            <a:chOff x="0" y="0"/>
            <a:chExt cx="4975860" cy="10202359"/>
          </a:xfrm>
        </p:grpSpPr>
        <p:sp>
          <p:nvSpPr>
            <p:cNvPr name="Freeform 7" id="7"/>
            <p:cNvSpPr/>
            <p:nvPr/>
          </p:nvSpPr>
          <p:spPr>
            <a:xfrm>
              <a:off x="0" y="0"/>
              <a:ext cx="4975860" cy="10202359"/>
            </a:xfrm>
            <a:custGeom>
              <a:avLst/>
              <a:gdLst/>
              <a:ahLst/>
              <a:cxnLst/>
              <a:rect r="r" b="b" t="t" l="l"/>
              <a:pathLst>
                <a:path h="10202359" w="4975860">
                  <a:moveTo>
                    <a:pt x="4975860" y="0"/>
                  </a:moveTo>
                  <a:lnTo>
                    <a:pt x="4975860" y="9331139"/>
                  </a:lnTo>
                  <a:lnTo>
                    <a:pt x="2486660" y="10202359"/>
                  </a:lnTo>
                  <a:lnTo>
                    <a:pt x="0" y="9331139"/>
                  </a:lnTo>
                  <a:lnTo>
                    <a:pt x="1270" y="8614859"/>
                  </a:lnTo>
                  <a:lnTo>
                    <a:pt x="6350" y="2453703"/>
                  </a:lnTo>
                  <a:lnTo>
                    <a:pt x="0" y="0"/>
                  </a:lnTo>
                  <a:lnTo>
                    <a:pt x="4975860" y="0"/>
                  </a:lnTo>
                  <a:close/>
                </a:path>
              </a:pathLst>
            </a:custGeom>
            <a:solidFill>
              <a:srgbClr val="008037"/>
            </a:solidFill>
          </p:spPr>
        </p:sp>
      </p:grpSp>
      <p:sp>
        <p:nvSpPr>
          <p:cNvPr name="TextBox 8" id="8"/>
          <p:cNvSpPr txBox="true"/>
          <p:nvPr/>
        </p:nvSpPr>
        <p:spPr>
          <a:xfrm rot="0">
            <a:off x="394041" y="6911938"/>
            <a:ext cx="4210050" cy="198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679"/>
              </a:lnSpc>
            </a:pPr>
            <a:r>
              <a:rPr lang="en-US" sz="1200" spc="228">
                <a:solidFill>
                  <a:srgbClr val="FFFFFF"/>
                </a:solidFill>
                <a:latin typeface="Montserrat Classic"/>
              </a:rPr>
              <a:t>02 EXPLORATORY DATA ANALYSIS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86423" y="615796"/>
            <a:ext cx="5734050" cy="692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 spc="380">
                <a:solidFill>
                  <a:srgbClr val="FFFFFF"/>
                </a:solidFill>
                <a:latin typeface="Montserrat Extra-Bold"/>
              </a:rPr>
              <a:t>EXPLORATORY</a:t>
            </a:r>
          </a:p>
          <a:p>
            <a:pPr>
              <a:lnSpc>
                <a:spcPts val="2800"/>
              </a:lnSpc>
            </a:pPr>
            <a:r>
              <a:rPr lang="en-US" sz="2000" spc="380">
                <a:solidFill>
                  <a:srgbClr val="FFFFFF"/>
                </a:solidFill>
                <a:latin typeface="Montserrat Extra-Bold"/>
              </a:rPr>
              <a:t>ANALYSIS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307138" y="615796"/>
            <a:ext cx="2839008" cy="692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2000" spc="380">
                <a:solidFill>
                  <a:srgbClr val="FFFFFF"/>
                </a:solidFill>
                <a:latin typeface="Montserrat Extra-Bold"/>
              </a:rPr>
              <a:t>STATISTICAL</a:t>
            </a:r>
          </a:p>
          <a:p>
            <a:pPr algn="r">
              <a:lnSpc>
                <a:spcPts val="2800"/>
              </a:lnSpc>
            </a:pPr>
            <a:r>
              <a:rPr lang="en-US" sz="2000" spc="380">
                <a:solidFill>
                  <a:srgbClr val="FFFFFF"/>
                </a:solidFill>
                <a:latin typeface="Montserrat Extra-Bold"/>
              </a:rPr>
              <a:t>DESCRIPTION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65007" y="2247399"/>
            <a:ext cx="6975336" cy="807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93"/>
              </a:lnSpc>
            </a:pPr>
            <a:r>
              <a:rPr lang="en-US" sz="2352" spc="446">
                <a:solidFill>
                  <a:srgbClr val="FFFFFF"/>
                </a:solidFill>
                <a:latin typeface="Montserrat Semi-Bold"/>
              </a:rPr>
              <a:t>ADVANCED DATA CLEANING</a:t>
            </a:r>
          </a:p>
          <a:p>
            <a:pPr>
              <a:lnSpc>
                <a:spcPts val="3293"/>
              </a:lnSpc>
            </a:pPr>
            <a:r>
              <a:rPr lang="en-US" sz="2352" spc="446">
                <a:solidFill>
                  <a:srgbClr val="FFFFFF"/>
                </a:solidFill>
                <a:latin typeface="Montserrat Semi-Bold"/>
              </a:rPr>
              <a:t>(NUMERICAL)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24579" y="3442638"/>
            <a:ext cx="8823585" cy="18776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FFFFFF"/>
                </a:solidFill>
                <a:latin typeface="Montserrat Light"/>
              </a:rPr>
              <a:t>Remove data with 0 popularity</a:t>
            </a:r>
          </a:p>
          <a:p>
            <a:pPr algn="just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FFFFFF"/>
                </a:solidFill>
                <a:latin typeface="Montserrat Light"/>
              </a:rPr>
              <a:t>Normalise the data using min-max so each numerical value is between 0-1</a:t>
            </a:r>
          </a:p>
          <a:p>
            <a:pPr algn="just">
              <a:lnSpc>
                <a:spcPts val="2659"/>
              </a:lnSpc>
            </a:pPr>
          </a:p>
          <a:p>
            <a:pPr algn="just"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Montserrat Light"/>
              </a:rPr>
              <a:t> </a:t>
            </a:r>
          </a:p>
        </p:txBody>
      </p:sp>
      <p:pic>
        <p:nvPicPr>
          <p:cNvPr name="Picture 13" id="13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4482898" y="405946"/>
            <a:ext cx="906947" cy="902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7150" y="-57150"/>
            <a:ext cx="9987043" cy="7657476"/>
            <a:chOff x="0" y="0"/>
            <a:chExt cx="13316058" cy="10209968"/>
          </a:xfrm>
        </p:grpSpPr>
        <p:sp>
          <p:nvSpPr>
            <p:cNvPr name="AutoShape 3" id="3"/>
            <p:cNvSpPr/>
            <p:nvPr/>
          </p:nvSpPr>
          <p:spPr>
            <a:xfrm>
              <a:off x="0" y="0"/>
              <a:ext cx="13316058" cy="10209968"/>
            </a:xfrm>
            <a:prstGeom prst="rect">
              <a:avLst/>
            </a:prstGeom>
            <a:solidFill>
              <a:srgbClr val="000000"/>
            </a:solidFill>
          </p:spPr>
        </p:sp>
      </p:grpSp>
      <p:grpSp>
        <p:nvGrpSpPr>
          <p:cNvPr name="Group 4" id="4"/>
          <p:cNvGrpSpPr/>
          <p:nvPr/>
        </p:nvGrpSpPr>
        <p:grpSpPr>
          <a:xfrm rot="5400000">
            <a:off x="-61948" y="-3359726"/>
            <a:ext cx="3277188" cy="6719452"/>
            <a:chOff x="0" y="0"/>
            <a:chExt cx="4975860" cy="10202359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4975860" cy="10202359"/>
            </a:xfrm>
            <a:custGeom>
              <a:avLst/>
              <a:gdLst/>
              <a:ahLst/>
              <a:cxnLst/>
              <a:rect r="r" b="b" t="t" l="l"/>
              <a:pathLst>
                <a:path h="10202359" w="4975860">
                  <a:moveTo>
                    <a:pt x="4975860" y="0"/>
                  </a:moveTo>
                  <a:lnTo>
                    <a:pt x="4975860" y="9331139"/>
                  </a:lnTo>
                  <a:lnTo>
                    <a:pt x="2486660" y="10202359"/>
                  </a:lnTo>
                  <a:lnTo>
                    <a:pt x="0" y="9331139"/>
                  </a:lnTo>
                  <a:lnTo>
                    <a:pt x="1270" y="8614859"/>
                  </a:lnTo>
                  <a:lnTo>
                    <a:pt x="6350" y="2453703"/>
                  </a:lnTo>
                  <a:lnTo>
                    <a:pt x="0" y="0"/>
                  </a:lnTo>
                  <a:lnTo>
                    <a:pt x="4975860" y="0"/>
                  </a:lnTo>
                  <a:close/>
                </a:path>
              </a:pathLst>
            </a:custGeom>
            <a:solidFill>
              <a:srgbClr val="008037"/>
            </a:solidFill>
          </p:spPr>
        </p:sp>
      </p:grpSp>
      <p:grpSp>
        <p:nvGrpSpPr>
          <p:cNvPr name="Group 6" id="6"/>
          <p:cNvGrpSpPr/>
          <p:nvPr/>
        </p:nvGrpSpPr>
        <p:grpSpPr>
          <a:xfrm rot="5400000">
            <a:off x="-61948" y="-3359726"/>
            <a:ext cx="3277188" cy="6719452"/>
            <a:chOff x="0" y="0"/>
            <a:chExt cx="4975860" cy="10202359"/>
          </a:xfrm>
        </p:grpSpPr>
        <p:sp>
          <p:nvSpPr>
            <p:cNvPr name="Freeform 7" id="7"/>
            <p:cNvSpPr/>
            <p:nvPr/>
          </p:nvSpPr>
          <p:spPr>
            <a:xfrm>
              <a:off x="0" y="0"/>
              <a:ext cx="4975860" cy="10202359"/>
            </a:xfrm>
            <a:custGeom>
              <a:avLst/>
              <a:gdLst/>
              <a:ahLst/>
              <a:cxnLst/>
              <a:rect r="r" b="b" t="t" l="l"/>
              <a:pathLst>
                <a:path h="10202359" w="4975860">
                  <a:moveTo>
                    <a:pt x="4975860" y="0"/>
                  </a:moveTo>
                  <a:lnTo>
                    <a:pt x="4975860" y="9331139"/>
                  </a:lnTo>
                  <a:lnTo>
                    <a:pt x="2486660" y="10202359"/>
                  </a:lnTo>
                  <a:lnTo>
                    <a:pt x="0" y="9331139"/>
                  </a:lnTo>
                  <a:lnTo>
                    <a:pt x="1270" y="8614859"/>
                  </a:lnTo>
                  <a:lnTo>
                    <a:pt x="6350" y="2453703"/>
                  </a:lnTo>
                  <a:lnTo>
                    <a:pt x="0" y="0"/>
                  </a:lnTo>
                  <a:lnTo>
                    <a:pt x="4975860" y="0"/>
                  </a:lnTo>
                  <a:close/>
                </a:path>
              </a:pathLst>
            </a:custGeom>
            <a:solidFill>
              <a:srgbClr val="008037"/>
            </a:solidFill>
          </p:spPr>
        </p:sp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274775" y="2829173"/>
            <a:ext cx="5927587" cy="3483057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 rot="0">
            <a:off x="2174348" y="5885052"/>
            <a:ext cx="1949322" cy="297169"/>
            <a:chOff x="0" y="0"/>
            <a:chExt cx="1268293" cy="193348"/>
          </a:xfrm>
        </p:grpSpPr>
        <p:sp>
          <p:nvSpPr>
            <p:cNvPr name="Freeform 10" id="10"/>
            <p:cNvSpPr/>
            <p:nvPr/>
          </p:nvSpPr>
          <p:spPr>
            <a:xfrm>
              <a:off x="0" y="0"/>
              <a:ext cx="1268292" cy="193348"/>
            </a:xfrm>
            <a:custGeom>
              <a:avLst/>
              <a:gdLst/>
              <a:ahLst/>
              <a:cxnLst/>
              <a:rect r="r" b="b" t="t" l="l"/>
              <a:pathLst>
                <a:path h="193348" w="1268292">
                  <a:moveTo>
                    <a:pt x="0" y="0"/>
                  </a:moveTo>
                  <a:lnTo>
                    <a:pt x="1268292" y="0"/>
                  </a:lnTo>
                  <a:lnTo>
                    <a:pt x="1268292" y="193348"/>
                  </a:lnTo>
                  <a:lnTo>
                    <a:pt x="0" y="193348"/>
                  </a:lnTo>
                  <a:close/>
                </a:path>
              </a:pathLst>
            </a:custGeom>
            <a:solidFill>
              <a:srgbClr val="1ED760">
                <a:alpha val="53725"/>
              </a:srgbClr>
            </a:solid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394041" y="6911938"/>
            <a:ext cx="4210050" cy="198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679"/>
              </a:lnSpc>
            </a:pPr>
            <a:r>
              <a:rPr lang="en-US" sz="1200" spc="228">
                <a:solidFill>
                  <a:srgbClr val="FFFFFF"/>
                </a:solidFill>
                <a:latin typeface="Montserrat Classic"/>
              </a:rPr>
              <a:t>02 EXPLORATORY DATA ANALYSIS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86423" y="615796"/>
            <a:ext cx="5734050" cy="692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 spc="380">
                <a:solidFill>
                  <a:srgbClr val="FFFFFF"/>
                </a:solidFill>
                <a:latin typeface="Montserrat Extra-Bold"/>
              </a:rPr>
              <a:t>EXPLORATORY</a:t>
            </a:r>
          </a:p>
          <a:p>
            <a:pPr>
              <a:lnSpc>
                <a:spcPts val="2800"/>
              </a:lnSpc>
            </a:pPr>
            <a:r>
              <a:rPr lang="en-US" sz="2000" spc="380">
                <a:solidFill>
                  <a:srgbClr val="FFFFFF"/>
                </a:solidFill>
                <a:latin typeface="Montserrat Extra-Bold"/>
              </a:rPr>
              <a:t>ANALYSIS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307138" y="615796"/>
            <a:ext cx="2839008" cy="692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2000" spc="380">
                <a:solidFill>
                  <a:srgbClr val="FFFFFF"/>
                </a:solidFill>
                <a:latin typeface="Montserrat Extra-Bold"/>
              </a:rPr>
              <a:t>STATISTICAL</a:t>
            </a:r>
          </a:p>
          <a:p>
            <a:pPr algn="r">
              <a:lnSpc>
                <a:spcPts val="2800"/>
              </a:lnSpc>
            </a:pPr>
            <a:r>
              <a:rPr lang="en-US" sz="2000" spc="380">
                <a:solidFill>
                  <a:srgbClr val="FFFFFF"/>
                </a:solidFill>
                <a:latin typeface="Montserrat Extra-Bold"/>
              </a:rPr>
              <a:t>DESCRIPTION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715519" y="4027660"/>
            <a:ext cx="2430627" cy="1487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79"/>
              </a:lnSpc>
            </a:pPr>
            <a:r>
              <a:rPr lang="en-US" sz="2199" spc="127">
                <a:solidFill>
                  <a:srgbClr val="FFFFFF"/>
                </a:solidFill>
                <a:latin typeface="Montserrat Light"/>
              </a:rPr>
              <a:t>~17000 unique 'Artist' values</a:t>
            </a:r>
          </a:p>
          <a:p>
            <a:pPr algn="just">
              <a:lnSpc>
                <a:spcPts val="2659"/>
              </a:lnSpc>
            </a:pPr>
          </a:p>
          <a:p>
            <a:pPr algn="just"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Montserrat Light"/>
              </a:rPr>
              <a:t> 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66700" y="1525045"/>
            <a:ext cx="7139344" cy="6498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2352" spc="446">
                <a:solidFill>
                  <a:srgbClr val="FFFFFF"/>
                </a:solidFill>
                <a:latin typeface="Montserrat Semi-Bold"/>
              </a:rPr>
              <a:t>BASIC ANALYSIS (CATEGORICAL) 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576646" y="2085103"/>
            <a:ext cx="7139344" cy="546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00"/>
              </a:lnSpc>
            </a:pPr>
            <a:r>
              <a:rPr lang="en-US" sz="2000" spc="380" u="sng">
                <a:solidFill>
                  <a:srgbClr val="FFFFFF"/>
                </a:solidFill>
                <a:latin typeface="Montserrat Semi-Bold"/>
              </a:rPr>
              <a:t>ARTIST</a:t>
            </a:r>
          </a:p>
        </p:txBody>
      </p:sp>
      <p:pic>
        <p:nvPicPr>
          <p:cNvPr name="Picture 17" id="17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4482898" y="405946"/>
            <a:ext cx="906947" cy="902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7150" y="-57150"/>
            <a:ext cx="9987043" cy="7657476"/>
            <a:chOff x="0" y="0"/>
            <a:chExt cx="13316058" cy="10209968"/>
          </a:xfrm>
        </p:grpSpPr>
        <p:sp>
          <p:nvSpPr>
            <p:cNvPr name="AutoShape 3" id="3"/>
            <p:cNvSpPr/>
            <p:nvPr/>
          </p:nvSpPr>
          <p:spPr>
            <a:xfrm>
              <a:off x="0" y="0"/>
              <a:ext cx="13316058" cy="10209968"/>
            </a:xfrm>
            <a:prstGeom prst="rect">
              <a:avLst/>
            </a:prstGeom>
            <a:solidFill>
              <a:srgbClr val="000000"/>
            </a:solidFill>
          </p:spPr>
        </p:sp>
      </p:grpSp>
      <p:grpSp>
        <p:nvGrpSpPr>
          <p:cNvPr name="Group 4" id="4"/>
          <p:cNvGrpSpPr/>
          <p:nvPr/>
        </p:nvGrpSpPr>
        <p:grpSpPr>
          <a:xfrm rot="5400000">
            <a:off x="-61948" y="-3359726"/>
            <a:ext cx="3277188" cy="6719452"/>
            <a:chOff x="0" y="0"/>
            <a:chExt cx="4975860" cy="10202359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4975860" cy="10202359"/>
            </a:xfrm>
            <a:custGeom>
              <a:avLst/>
              <a:gdLst/>
              <a:ahLst/>
              <a:cxnLst/>
              <a:rect r="r" b="b" t="t" l="l"/>
              <a:pathLst>
                <a:path h="10202359" w="4975860">
                  <a:moveTo>
                    <a:pt x="4975860" y="0"/>
                  </a:moveTo>
                  <a:lnTo>
                    <a:pt x="4975860" y="9331139"/>
                  </a:lnTo>
                  <a:lnTo>
                    <a:pt x="2486660" y="10202359"/>
                  </a:lnTo>
                  <a:lnTo>
                    <a:pt x="0" y="9331139"/>
                  </a:lnTo>
                  <a:lnTo>
                    <a:pt x="1270" y="8614859"/>
                  </a:lnTo>
                  <a:lnTo>
                    <a:pt x="6350" y="2453703"/>
                  </a:lnTo>
                  <a:lnTo>
                    <a:pt x="0" y="0"/>
                  </a:lnTo>
                  <a:lnTo>
                    <a:pt x="4975860" y="0"/>
                  </a:lnTo>
                  <a:close/>
                </a:path>
              </a:pathLst>
            </a:custGeom>
            <a:solidFill>
              <a:srgbClr val="008037"/>
            </a:solidFill>
          </p:spPr>
        </p:sp>
      </p:grpSp>
      <p:grpSp>
        <p:nvGrpSpPr>
          <p:cNvPr name="Group 6" id="6"/>
          <p:cNvGrpSpPr/>
          <p:nvPr/>
        </p:nvGrpSpPr>
        <p:grpSpPr>
          <a:xfrm rot="5400000">
            <a:off x="-61948" y="-3359726"/>
            <a:ext cx="3277188" cy="6719452"/>
            <a:chOff x="0" y="0"/>
            <a:chExt cx="4975860" cy="10202359"/>
          </a:xfrm>
        </p:grpSpPr>
        <p:sp>
          <p:nvSpPr>
            <p:cNvPr name="Freeform 7" id="7"/>
            <p:cNvSpPr/>
            <p:nvPr/>
          </p:nvSpPr>
          <p:spPr>
            <a:xfrm>
              <a:off x="0" y="0"/>
              <a:ext cx="4975860" cy="10202359"/>
            </a:xfrm>
            <a:custGeom>
              <a:avLst/>
              <a:gdLst/>
              <a:ahLst/>
              <a:cxnLst/>
              <a:rect r="r" b="b" t="t" l="l"/>
              <a:pathLst>
                <a:path h="10202359" w="4975860">
                  <a:moveTo>
                    <a:pt x="4975860" y="0"/>
                  </a:moveTo>
                  <a:lnTo>
                    <a:pt x="4975860" y="9331139"/>
                  </a:lnTo>
                  <a:lnTo>
                    <a:pt x="2486660" y="10202359"/>
                  </a:lnTo>
                  <a:lnTo>
                    <a:pt x="0" y="9331139"/>
                  </a:lnTo>
                  <a:lnTo>
                    <a:pt x="1270" y="8614859"/>
                  </a:lnTo>
                  <a:lnTo>
                    <a:pt x="6350" y="2453703"/>
                  </a:lnTo>
                  <a:lnTo>
                    <a:pt x="0" y="0"/>
                  </a:lnTo>
                  <a:lnTo>
                    <a:pt x="4975860" y="0"/>
                  </a:lnTo>
                  <a:close/>
                </a:path>
              </a:pathLst>
            </a:custGeom>
            <a:solidFill>
              <a:srgbClr val="008037"/>
            </a:solidFill>
          </p:spPr>
        </p:sp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7261790" y="2682969"/>
            <a:ext cx="1731715" cy="3393540"/>
          </a:xfrm>
          <a:prstGeom prst="rect">
            <a:avLst/>
          </a:prstGeom>
        </p:spPr>
      </p:pic>
      <p:sp>
        <p:nvSpPr>
          <p:cNvPr name="AutoShape 9" id="9"/>
          <p:cNvSpPr/>
          <p:nvPr/>
        </p:nvSpPr>
        <p:spPr>
          <a:xfrm rot="3725">
            <a:off x="6721690" y="4568246"/>
            <a:ext cx="511499" cy="0"/>
          </a:xfrm>
          <a:prstGeom prst="line">
            <a:avLst/>
          </a:prstGeom>
          <a:ln cap="flat" w="47625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277872" y="2793152"/>
            <a:ext cx="6396167" cy="3077924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277872" y="5842501"/>
            <a:ext cx="6396167" cy="258804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394041" y="6911938"/>
            <a:ext cx="4210050" cy="198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679"/>
              </a:lnSpc>
            </a:pPr>
            <a:r>
              <a:rPr lang="en-US" sz="1200" spc="228">
                <a:solidFill>
                  <a:srgbClr val="FFFFFF"/>
                </a:solidFill>
                <a:latin typeface="Montserrat Classic"/>
              </a:rPr>
              <a:t>02 EXPLORATORY DATA ANALYSIS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86423" y="615796"/>
            <a:ext cx="5734050" cy="692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 spc="380">
                <a:solidFill>
                  <a:srgbClr val="FFFFFF"/>
                </a:solidFill>
                <a:latin typeface="Montserrat Extra-Bold"/>
              </a:rPr>
              <a:t>EXPLORATORY</a:t>
            </a:r>
          </a:p>
          <a:p>
            <a:pPr>
              <a:lnSpc>
                <a:spcPts val="2800"/>
              </a:lnSpc>
            </a:pPr>
            <a:r>
              <a:rPr lang="en-US" sz="2000" spc="380">
                <a:solidFill>
                  <a:srgbClr val="FFFFFF"/>
                </a:solidFill>
                <a:latin typeface="Montserrat Extra-Bold"/>
              </a:rPr>
              <a:t>ANALYSIS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307138" y="615796"/>
            <a:ext cx="2839008" cy="692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2000" spc="380">
                <a:solidFill>
                  <a:srgbClr val="FFFFFF"/>
                </a:solidFill>
                <a:latin typeface="Montserrat Extra-Bold"/>
              </a:rPr>
              <a:t>STATISTICAL</a:t>
            </a:r>
          </a:p>
          <a:p>
            <a:pPr algn="r">
              <a:lnSpc>
                <a:spcPts val="2800"/>
              </a:lnSpc>
            </a:pPr>
            <a:r>
              <a:rPr lang="en-US" sz="2000" spc="380">
                <a:solidFill>
                  <a:srgbClr val="FFFFFF"/>
                </a:solidFill>
                <a:latin typeface="Montserrat Extra-Bold"/>
              </a:rPr>
              <a:t>DESCRIPTION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66700" y="1525045"/>
            <a:ext cx="7139344" cy="6498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2352" spc="446">
                <a:solidFill>
                  <a:srgbClr val="FFFFFF"/>
                </a:solidFill>
                <a:latin typeface="Montserrat Semi-Bold"/>
              </a:rPr>
              <a:t>BASIC ANALYSIS (CATEGORICAL) 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576646" y="2085103"/>
            <a:ext cx="7139344" cy="546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00"/>
              </a:lnSpc>
            </a:pPr>
            <a:r>
              <a:rPr lang="en-US" sz="2000" spc="380" u="sng">
                <a:solidFill>
                  <a:srgbClr val="FFFFFF"/>
                </a:solidFill>
                <a:latin typeface="Montserrat Semi-Bold"/>
              </a:rPr>
              <a:t>GENRE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959218" y="6218555"/>
            <a:ext cx="2430627" cy="10966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Montserrat Light"/>
              </a:rPr>
              <a:t>before</a:t>
            </a:r>
          </a:p>
          <a:p>
            <a:pPr algn="just">
              <a:lnSpc>
                <a:spcPts val="2659"/>
              </a:lnSpc>
            </a:pPr>
          </a:p>
          <a:p>
            <a:pPr algn="just"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Montserrat Light"/>
              </a:rPr>
              <a:t> 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806767" y="6363616"/>
            <a:ext cx="2430627" cy="10966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Montserrat Light"/>
              </a:rPr>
              <a:t>after</a:t>
            </a:r>
          </a:p>
          <a:p>
            <a:pPr algn="just">
              <a:lnSpc>
                <a:spcPts val="2659"/>
              </a:lnSpc>
            </a:pPr>
          </a:p>
          <a:p>
            <a:pPr algn="just"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Montserrat Light"/>
              </a:rPr>
              <a:t> 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306712" y="5871076"/>
            <a:ext cx="424808" cy="171537"/>
            <a:chOff x="0" y="0"/>
            <a:chExt cx="655057" cy="264512"/>
          </a:xfrm>
        </p:grpSpPr>
        <p:sp>
          <p:nvSpPr>
            <p:cNvPr name="Freeform 20" id="20"/>
            <p:cNvSpPr/>
            <p:nvPr/>
          </p:nvSpPr>
          <p:spPr>
            <a:xfrm>
              <a:off x="0" y="0"/>
              <a:ext cx="655057" cy="264512"/>
            </a:xfrm>
            <a:custGeom>
              <a:avLst/>
              <a:gdLst/>
              <a:ahLst/>
              <a:cxnLst/>
              <a:rect r="r" b="b" t="t" l="l"/>
              <a:pathLst>
                <a:path h="264512" w="655057">
                  <a:moveTo>
                    <a:pt x="0" y="0"/>
                  </a:moveTo>
                  <a:lnTo>
                    <a:pt x="655057" y="0"/>
                  </a:lnTo>
                  <a:lnTo>
                    <a:pt x="655057" y="264512"/>
                  </a:lnTo>
                  <a:lnTo>
                    <a:pt x="0" y="264512"/>
                  </a:lnTo>
                  <a:close/>
                </a:path>
              </a:pathLst>
            </a:custGeom>
            <a:solidFill>
              <a:srgbClr val="008037">
                <a:alpha val="45882"/>
              </a:srgbClr>
            </a:solidFill>
          </p:spPr>
        </p:sp>
      </p:grpSp>
      <p:pic>
        <p:nvPicPr>
          <p:cNvPr name="Picture 21" id="21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4482898" y="405946"/>
            <a:ext cx="906947" cy="902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7150" y="-57150"/>
            <a:ext cx="9987043" cy="7657476"/>
            <a:chOff x="0" y="0"/>
            <a:chExt cx="13316058" cy="10209968"/>
          </a:xfrm>
        </p:grpSpPr>
        <p:sp>
          <p:nvSpPr>
            <p:cNvPr name="AutoShape 3" id="3"/>
            <p:cNvSpPr/>
            <p:nvPr/>
          </p:nvSpPr>
          <p:spPr>
            <a:xfrm>
              <a:off x="0" y="0"/>
              <a:ext cx="13316058" cy="10209968"/>
            </a:xfrm>
            <a:prstGeom prst="rect">
              <a:avLst/>
            </a:prstGeom>
            <a:solidFill>
              <a:srgbClr val="000000"/>
            </a:solidFill>
          </p:spPr>
        </p:sp>
      </p:grpSp>
      <p:grpSp>
        <p:nvGrpSpPr>
          <p:cNvPr name="Group 4" id="4"/>
          <p:cNvGrpSpPr/>
          <p:nvPr/>
        </p:nvGrpSpPr>
        <p:grpSpPr>
          <a:xfrm rot="5400000">
            <a:off x="-61948" y="-3359726"/>
            <a:ext cx="3277188" cy="6719452"/>
            <a:chOff x="0" y="0"/>
            <a:chExt cx="4975860" cy="10202359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4975860" cy="10202359"/>
            </a:xfrm>
            <a:custGeom>
              <a:avLst/>
              <a:gdLst/>
              <a:ahLst/>
              <a:cxnLst/>
              <a:rect r="r" b="b" t="t" l="l"/>
              <a:pathLst>
                <a:path h="10202359" w="4975860">
                  <a:moveTo>
                    <a:pt x="4975860" y="0"/>
                  </a:moveTo>
                  <a:lnTo>
                    <a:pt x="4975860" y="9331139"/>
                  </a:lnTo>
                  <a:lnTo>
                    <a:pt x="2486660" y="10202359"/>
                  </a:lnTo>
                  <a:lnTo>
                    <a:pt x="0" y="9331139"/>
                  </a:lnTo>
                  <a:lnTo>
                    <a:pt x="1270" y="8614859"/>
                  </a:lnTo>
                  <a:lnTo>
                    <a:pt x="6350" y="2453703"/>
                  </a:lnTo>
                  <a:lnTo>
                    <a:pt x="0" y="0"/>
                  </a:lnTo>
                  <a:lnTo>
                    <a:pt x="4975860" y="0"/>
                  </a:lnTo>
                  <a:close/>
                </a:path>
              </a:pathLst>
            </a:custGeom>
            <a:solidFill>
              <a:srgbClr val="008037"/>
            </a:solidFill>
          </p:spPr>
        </p:sp>
      </p:grpSp>
      <p:grpSp>
        <p:nvGrpSpPr>
          <p:cNvPr name="Group 6" id="6"/>
          <p:cNvGrpSpPr/>
          <p:nvPr/>
        </p:nvGrpSpPr>
        <p:grpSpPr>
          <a:xfrm rot="5400000">
            <a:off x="-61948" y="-3359726"/>
            <a:ext cx="3277188" cy="6719452"/>
            <a:chOff x="0" y="0"/>
            <a:chExt cx="4975860" cy="10202359"/>
          </a:xfrm>
        </p:grpSpPr>
        <p:sp>
          <p:nvSpPr>
            <p:cNvPr name="Freeform 7" id="7"/>
            <p:cNvSpPr/>
            <p:nvPr/>
          </p:nvSpPr>
          <p:spPr>
            <a:xfrm>
              <a:off x="0" y="0"/>
              <a:ext cx="4975860" cy="10202359"/>
            </a:xfrm>
            <a:custGeom>
              <a:avLst/>
              <a:gdLst/>
              <a:ahLst/>
              <a:cxnLst/>
              <a:rect r="r" b="b" t="t" l="l"/>
              <a:pathLst>
                <a:path h="10202359" w="4975860">
                  <a:moveTo>
                    <a:pt x="4975860" y="0"/>
                  </a:moveTo>
                  <a:lnTo>
                    <a:pt x="4975860" y="9331139"/>
                  </a:lnTo>
                  <a:lnTo>
                    <a:pt x="2486660" y="10202359"/>
                  </a:lnTo>
                  <a:lnTo>
                    <a:pt x="0" y="9331139"/>
                  </a:lnTo>
                  <a:lnTo>
                    <a:pt x="1270" y="8614859"/>
                  </a:lnTo>
                  <a:lnTo>
                    <a:pt x="6350" y="2453703"/>
                  </a:lnTo>
                  <a:lnTo>
                    <a:pt x="0" y="0"/>
                  </a:lnTo>
                  <a:lnTo>
                    <a:pt x="4975860" y="0"/>
                  </a:lnTo>
                  <a:close/>
                </a:path>
              </a:pathLst>
            </a:custGeom>
            <a:solidFill>
              <a:srgbClr val="008037"/>
            </a:solidFill>
          </p:spPr>
        </p:sp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6522016" y="2234641"/>
            <a:ext cx="2447352" cy="4582047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394041" y="6911938"/>
            <a:ext cx="4210050" cy="198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679"/>
              </a:lnSpc>
            </a:pPr>
            <a:r>
              <a:rPr lang="en-US" sz="1200" spc="228">
                <a:solidFill>
                  <a:srgbClr val="FFFFFF"/>
                </a:solidFill>
                <a:latin typeface="Montserrat Classic"/>
              </a:rPr>
              <a:t>02 EXPLORATORY DATA ANALYSIS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86423" y="615796"/>
            <a:ext cx="5734050" cy="692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 spc="380">
                <a:solidFill>
                  <a:srgbClr val="FFFFFF"/>
                </a:solidFill>
                <a:latin typeface="Montserrat Extra-Bold"/>
              </a:rPr>
              <a:t>EXPLORATORY</a:t>
            </a:r>
          </a:p>
          <a:p>
            <a:pPr>
              <a:lnSpc>
                <a:spcPts val="2800"/>
              </a:lnSpc>
            </a:pPr>
            <a:r>
              <a:rPr lang="en-US" sz="2000" spc="380">
                <a:solidFill>
                  <a:srgbClr val="FFFFFF"/>
                </a:solidFill>
                <a:latin typeface="Montserrat Extra-Bold"/>
              </a:rPr>
              <a:t>ANALYSIS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307138" y="615796"/>
            <a:ext cx="2839008" cy="692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2000" spc="380">
                <a:solidFill>
                  <a:srgbClr val="FFFFFF"/>
                </a:solidFill>
                <a:latin typeface="Montserrat Extra-Bold"/>
              </a:rPr>
              <a:t>STATISTICAL</a:t>
            </a:r>
          </a:p>
          <a:p>
            <a:pPr algn="r">
              <a:lnSpc>
                <a:spcPts val="2800"/>
              </a:lnSpc>
            </a:pPr>
            <a:r>
              <a:rPr lang="en-US" sz="2000" spc="380">
                <a:solidFill>
                  <a:srgbClr val="FFFFFF"/>
                </a:solidFill>
                <a:latin typeface="Montserrat Extra-Bold"/>
              </a:rPr>
              <a:t>DESCRIPTION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31520" y="2187016"/>
            <a:ext cx="5124065" cy="12166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93"/>
              </a:lnSpc>
            </a:pPr>
            <a:r>
              <a:rPr lang="en-US" sz="2352" spc="446">
                <a:solidFill>
                  <a:srgbClr val="FFFFFF"/>
                </a:solidFill>
                <a:latin typeface="Montserrat Semi-Bold"/>
              </a:rPr>
              <a:t>ADVANCED DATA CLEANING</a:t>
            </a:r>
          </a:p>
          <a:p>
            <a:pPr>
              <a:lnSpc>
                <a:spcPts val="3293"/>
              </a:lnSpc>
            </a:pPr>
            <a:r>
              <a:rPr lang="en-US" sz="2352" spc="446">
                <a:solidFill>
                  <a:srgbClr val="FFFFFF"/>
                </a:solidFill>
                <a:latin typeface="Montserrat Semi-Bold"/>
              </a:rPr>
              <a:t>(CATEGORY)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94041" y="3733488"/>
            <a:ext cx="4566218" cy="18776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FFFFFF"/>
                </a:solidFill>
                <a:latin typeface="Montserrat Light"/>
              </a:rPr>
              <a:t>Replace 'na' with 'no genre'</a:t>
            </a:r>
          </a:p>
          <a:p>
            <a:pPr algn="just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FFFFFF"/>
                </a:solidFill>
                <a:latin typeface="Montserrat Light"/>
              </a:rPr>
              <a:t>Took top 25 genres as they represent 50% of the dataset</a:t>
            </a:r>
          </a:p>
          <a:p>
            <a:pPr algn="just">
              <a:lnSpc>
                <a:spcPts val="2659"/>
              </a:lnSpc>
            </a:pPr>
          </a:p>
          <a:p>
            <a:pPr algn="just"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Montserrat Light"/>
              </a:rPr>
              <a:t> </a:t>
            </a:r>
          </a:p>
        </p:txBody>
      </p:sp>
      <p:pic>
        <p:nvPicPr>
          <p:cNvPr name="Picture 14" id="14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4482898" y="405946"/>
            <a:ext cx="906947" cy="902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031638" y="-636952"/>
            <a:ext cx="9987043" cy="7657476"/>
            <a:chOff x="0" y="0"/>
            <a:chExt cx="13316058" cy="10209968"/>
          </a:xfrm>
        </p:grpSpPr>
        <p:sp>
          <p:nvSpPr>
            <p:cNvPr name="AutoShape 3" id="3"/>
            <p:cNvSpPr/>
            <p:nvPr/>
          </p:nvSpPr>
          <p:spPr>
            <a:xfrm>
              <a:off x="0" y="0"/>
              <a:ext cx="13316058" cy="10209968"/>
            </a:xfrm>
            <a:prstGeom prst="rect">
              <a:avLst/>
            </a:prstGeom>
            <a:solidFill>
              <a:srgbClr val="000000"/>
            </a:solidFill>
          </p:spPr>
        </p:sp>
      </p:grpSp>
      <p:grpSp>
        <p:nvGrpSpPr>
          <p:cNvPr name="Group 4" id="4"/>
          <p:cNvGrpSpPr/>
          <p:nvPr/>
        </p:nvGrpSpPr>
        <p:grpSpPr>
          <a:xfrm rot="5400000">
            <a:off x="-61948" y="-3359726"/>
            <a:ext cx="3277188" cy="6719452"/>
            <a:chOff x="0" y="0"/>
            <a:chExt cx="4975860" cy="10202359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4975860" cy="10202359"/>
            </a:xfrm>
            <a:custGeom>
              <a:avLst/>
              <a:gdLst/>
              <a:ahLst/>
              <a:cxnLst/>
              <a:rect r="r" b="b" t="t" l="l"/>
              <a:pathLst>
                <a:path h="10202359" w="4975860">
                  <a:moveTo>
                    <a:pt x="4975860" y="0"/>
                  </a:moveTo>
                  <a:lnTo>
                    <a:pt x="4975860" y="9331139"/>
                  </a:lnTo>
                  <a:lnTo>
                    <a:pt x="2486660" y="10202359"/>
                  </a:lnTo>
                  <a:lnTo>
                    <a:pt x="0" y="9331139"/>
                  </a:lnTo>
                  <a:lnTo>
                    <a:pt x="1270" y="8614859"/>
                  </a:lnTo>
                  <a:lnTo>
                    <a:pt x="6350" y="2453703"/>
                  </a:lnTo>
                  <a:lnTo>
                    <a:pt x="0" y="0"/>
                  </a:lnTo>
                  <a:lnTo>
                    <a:pt x="4975860" y="0"/>
                  </a:lnTo>
                  <a:close/>
                </a:path>
              </a:pathLst>
            </a:custGeom>
            <a:solidFill>
              <a:srgbClr val="008037"/>
            </a:solidFill>
          </p:spPr>
        </p:sp>
      </p:grpSp>
      <p:grpSp>
        <p:nvGrpSpPr>
          <p:cNvPr name="Group 6" id="6"/>
          <p:cNvGrpSpPr/>
          <p:nvPr/>
        </p:nvGrpSpPr>
        <p:grpSpPr>
          <a:xfrm rot="5400000">
            <a:off x="-61948" y="-3359726"/>
            <a:ext cx="3277188" cy="6719452"/>
            <a:chOff x="0" y="0"/>
            <a:chExt cx="4975860" cy="10202359"/>
          </a:xfrm>
        </p:grpSpPr>
        <p:sp>
          <p:nvSpPr>
            <p:cNvPr name="Freeform 7" id="7"/>
            <p:cNvSpPr/>
            <p:nvPr/>
          </p:nvSpPr>
          <p:spPr>
            <a:xfrm>
              <a:off x="0" y="0"/>
              <a:ext cx="4975860" cy="10202359"/>
            </a:xfrm>
            <a:custGeom>
              <a:avLst/>
              <a:gdLst/>
              <a:ahLst/>
              <a:cxnLst/>
              <a:rect r="r" b="b" t="t" l="l"/>
              <a:pathLst>
                <a:path h="10202359" w="4975860">
                  <a:moveTo>
                    <a:pt x="4975860" y="0"/>
                  </a:moveTo>
                  <a:lnTo>
                    <a:pt x="4975860" y="9331139"/>
                  </a:lnTo>
                  <a:lnTo>
                    <a:pt x="2486660" y="10202359"/>
                  </a:lnTo>
                  <a:lnTo>
                    <a:pt x="0" y="9331139"/>
                  </a:lnTo>
                  <a:lnTo>
                    <a:pt x="1270" y="8614859"/>
                  </a:lnTo>
                  <a:lnTo>
                    <a:pt x="6350" y="2453703"/>
                  </a:lnTo>
                  <a:lnTo>
                    <a:pt x="0" y="0"/>
                  </a:lnTo>
                  <a:lnTo>
                    <a:pt x="4975860" y="0"/>
                  </a:lnTo>
                  <a:close/>
                </a:path>
              </a:pathLst>
            </a:custGeom>
            <a:solidFill>
              <a:srgbClr val="008037"/>
            </a:solidFill>
          </p:spPr>
        </p:sp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578671" y="2582140"/>
            <a:ext cx="4085627" cy="396344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394041" y="6911938"/>
            <a:ext cx="4210050" cy="198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679"/>
              </a:lnSpc>
            </a:pPr>
            <a:r>
              <a:rPr lang="en-US" sz="1200" spc="228">
                <a:solidFill>
                  <a:srgbClr val="FFFFFF"/>
                </a:solidFill>
                <a:latin typeface="Montserrat Classic"/>
              </a:rPr>
              <a:t>02 EXPLORATORY DATA ANALYSIS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86423" y="615796"/>
            <a:ext cx="5734050" cy="692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 spc="380">
                <a:solidFill>
                  <a:srgbClr val="FFFFFF"/>
                </a:solidFill>
                <a:latin typeface="Montserrat Extra-Bold"/>
              </a:rPr>
              <a:t>EXPLORATORY</a:t>
            </a:r>
          </a:p>
          <a:p>
            <a:pPr>
              <a:lnSpc>
                <a:spcPts val="2800"/>
              </a:lnSpc>
            </a:pPr>
            <a:r>
              <a:rPr lang="en-US" sz="2000" spc="380">
                <a:solidFill>
                  <a:srgbClr val="FFFFFF"/>
                </a:solidFill>
                <a:latin typeface="Montserrat Extra-Bold"/>
              </a:rPr>
              <a:t>ANALYSIS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307138" y="615796"/>
            <a:ext cx="2839008" cy="692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2000" spc="380">
                <a:solidFill>
                  <a:srgbClr val="FFFFFF"/>
                </a:solidFill>
                <a:latin typeface="Montserrat Extra-Bold"/>
              </a:rPr>
              <a:t>STATISTICAL</a:t>
            </a:r>
          </a:p>
          <a:p>
            <a:pPr algn="r">
              <a:lnSpc>
                <a:spcPts val="2800"/>
              </a:lnSpc>
            </a:pPr>
            <a:r>
              <a:rPr lang="en-US" sz="2000" spc="380">
                <a:solidFill>
                  <a:srgbClr val="FFFFFF"/>
                </a:solidFill>
                <a:latin typeface="Montserrat Extra-Bold"/>
              </a:rPr>
              <a:t>DESCRIPTION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88196" y="1612568"/>
            <a:ext cx="7789404" cy="6498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880"/>
              </a:lnSpc>
            </a:pPr>
            <a:r>
              <a:rPr lang="en-US" sz="2352" spc="446">
                <a:solidFill>
                  <a:srgbClr val="FFFFFF"/>
                </a:solidFill>
                <a:latin typeface="Montserrat Semi-Bold"/>
              </a:rPr>
              <a:t>EXPLORATORY DATA ANALYSIS 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926847" y="2544040"/>
            <a:ext cx="4629236" cy="3946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99"/>
              </a:lnSpc>
            </a:pPr>
          </a:p>
          <a:p>
            <a:pPr algn="just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Montserrat Light Bold"/>
              </a:rPr>
              <a:t>- </a:t>
            </a:r>
            <a:r>
              <a:rPr lang="en-US" sz="2499">
                <a:solidFill>
                  <a:srgbClr val="FFFFFF"/>
                </a:solidFill>
                <a:latin typeface="Montserrat Light"/>
              </a:rPr>
              <a:t>Post cleaning</a:t>
            </a:r>
          </a:p>
          <a:p>
            <a:pPr algn="just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Montserrat Light"/>
              </a:rPr>
              <a:t>29772 songs </a:t>
            </a:r>
          </a:p>
          <a:p>
            <a:pPr algn="just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Montserrat Light"/>
              </a:rPr>
              <a:t>17 columns </a:t>
            </a:r>
          </a:p>
          <a:p>
            <a:pPr algn="just">
              <a:lnSpc>
                <a:spcPts val="3499"/>
              </a:lnSpc>
            </a:pPr>
          </a:p>
          <a:p>
            <a:pPr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Montserrat Light Bold"/>
              </a:rPr>
              <a:t>- </a:t>
            </a:r>
            <a:r>
              <a:rPr lang="en-US" sz="2499">
                <a:solidFill>
                  <a:srgbClr val="FFFFFF"/>
                </a:solidFill>
                <a:latin typeface="Montserrat Light"/>
              </a:rPr>
              <a:t>Data was split into 2 classes:</a:t>
            </a:r>
          </a:p>
          <a:p>
            <a:pPr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Montserrat Light"/>
              </a:rPr>
              <a:t>"Pop" (&gt;0.9) and "Not Pop"(&lt;0.9)</a:t>
            </a:r>
          </a:p>
          <a:p>
            <a:pPr algn="just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Montserrat Light"/>
              </a:rPr>
              <a:t> </a:t>
            </a:r>
          </a:p>
        </p:txBody>
      </p:sp>
      <p:pic>
        <p:nvPicPr>
          <p:cNvPr name="Picture 14" id="14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4482898" y="405946"/>
            <a:ext cx="906947" cy="902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7150" y="-57150"/>
            <a:ext cx="9987043" cy="7657476"/>
            <a:chOff x="0" y="0"/>
            <a:chExt cx="13316058" cy="10209968"/>
          </a:xfrm>
        </p:grpSpPr>
        <p:sp>
          <p:nvSpPr>
            <p:cNvPr name="AutoShape 3" id="3"/>
            <p:cNvSpPr/>
            <p:nvPr/>
          </p:nvSpPr>
          <p:spPr>
            <a:xfrm>
              <a:off x="0" y="0"/>
              <a:ext cx="13316058" cy="10209968"/>
            </a:xfrm>
            <a:prstGeom prst="rect">
              <a:avLst/>
            </a:prstGeom>
            <a:solidFill>
              <a:srgbClr val="000000"/>
            </a:solidFill>
          </p:spPr>
        </p:sp>
      </p:grpSp>
      <p:grpSp>
        <p:nvGrpSpPr>
          <p:cNvPr name="Group 4" id="4"/>
          <p:cNvGrpSpPr/>
          <p:nvPr/>
        </p:nvGrpSpPr>
        <p:grpSpPr>
          <a:xfrm rot="5400000">
            <a:off x="-61948" y="-3359726"/>
            <a:ext cx="3277188" cy="6719452"/>
            <a:chOff x="0" y="0"/>
            <a:chExt cx="4975860" cy="10202359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4975860" cy="10202359"/>
            </a:xfrm>
            <a:custGeom>
              <a:avLst/>
              <a:gdLst/>
              <a:ahLst/>
              <a:cxnLst/>
              <a:rect r="r" b="b" t="t" l="l"/>
              <a:pathLst>
                <a:path h="10202359" w="4975860">
                  <a:moveTo>
                    <a:pt x="4975860" y="0"/>
                  </a:moveTo>
                  <a:lnTo>
                    <a:pt x="4975860" y="9331139"/>
                  </a:lnTo>
                  <a:lnTo>
                    <a:pt x="2486660" y="10202359"/>
                  </a:lnTo>
                  <a:lnTo>
                    <a:pt x="0" y="9331139"/>
                  </a:lnTo>
                  <a:lnTo>
                    <a:pt x="1270" y="8614859"/>
                  </a:lnTo>
                  <a:lnTo>
                    <a:pt x="6350" y="2453703"/>
                  </a:lnTo>
                  <a:lnTo>
                    <a:pt x="0" y="0"/>
                  </a:lnTo>
                  <a:lnTo>
                    <a:pt x="4975860" y="0"/>
                  </a:lnTo>
                  <a:close/>
                </a:path>
              </a:pathLst>
            </a:custGeom>
            <a:solidFill>
              <a:srgbClr val="008037"/>
            </a:solidFill>
          </p:spPr>
        </p:sp>
      </p:grpSp>
      <p:grpSp>
        <p:nvGrpSpPr>
          <p:cNvPr name="Group 6" id="6"/>
          <p:cNvGrpSpPr/>
          <p:nvPr/>
        </p:nvGrpSpPr>
        <p:grpSpPr>
          <a:xfrm rot="5400000">
            <a:off x="-61948" y="-3359726"/>
            <a:ext cx="3277188" cy="6719452"/>
            <a:chOff x="0" y="0"/>
            <a:chExt cx="4975860" cy="10202359"/>
          </a:xfrm>
        </p:grpSpPr>
        <p:sp>
          <p:nvSpPr>
            <p:cNvPr name="Freeform 7" id="7"/>
            <p:cNvSpPr/>
            <p:nvPr/>
          </p:nvSpPr>
          <p:spPr>
            <a:xfrm>
              <a:off x="0" y="0"/>
              <a:ext cx="4975860" cy="10202359"/>
            </a:xfrm>
            <a:custGeom>
              <a:avLst/>
              <a:gdLst/>
              <a:ahLst/>
              <a:cxnLst/>
              <a:rect r="r" b="b" t="t" l="l"/>
              <a:pathLst>
                <a:path h="10202359" w="4975860">
                  <a:moveTo>
                    <a:pt x="4975860" y="0"/>
                  </a:moveTo>
                  <a:lnTo>
                    <a:pt x="4975860" y="9331139"/>
                  </a:lnTo>
                  <a:lnTo>
                    <a:pt x="2486660" y="10202359"/>
                  </a:lnTo>
                  <a:lnTo>
                    <a:pt x="0" y="9331139"/>
                  </a:lnTo>
                  <a:lnTo>
                    <a:pt x="1270" y="8614859"/>
                  </a:lnTo>
                  <a:lnTo>
                    <a:pt x="6350" y="2453703"/>
                  </a:lnTo>
                  <a:lnTo>
                    <a:pt x="0" y="0"/>
                  </a:lnTo>
                  <a:lnTo>
                    <a:pt x="4975860" y="0"/>
                  </a:lnTo>
                  <a:close/>
                </a:path>
              </a:pathLst>
            </a:custGeom>
            <a:solidFill>
              <a:srgbClr val="008037"/>
            </a:solidFill>
          </p:spPr>
        </p:sp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3"/>
          <a:srcRect l="0" t="992" r="0" b="7496"/>
          <a:stretch>
            <a:fillRect/>
          </a:stretch>
        </p:blipFill>
        <p:spPr>
          <a:xfrm flipH="false" flipV="false" rot="0">
            <a:off x="182404" y="2788294"/>
            <a:ext cx="5703692" cy="3823961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394041" y="6911938"/>
            <a:ext cx="4210050" cy="198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679"/>
              </a:lnSpc>
            </a:pPr>
            <a:r>
              <a:rPr lang="en-US" sz="1200" spc="228">
                <a:solidFill>
                  <a:srgbClr val="FFFFFF"/>
                </a:solidFill>
                <a:latin typeface="Montserrat Classic"/>
              </a:rPr>
              <a:t>02 EXPLORATORY DATA ANALYSIS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86423" y="615796"/>
            <a:ext cx="5734050" cy="692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 spc="380">
                <a:solidFill>
                  <a:srgbClr val="FFFFFF"/>
                </a:solidFill>
                <a:latin typeface="Montserrat Extra-Bold"/>
              </a:rPr>
              <a:t>EXPLORATORY</a:t>
            </a:r>
          </a:p>
          <a:p>
            <a:pPr>
              <a:lnSpc>
                <a:spcPts val="2800"/>
              </a:lnSpc>
            </a:pPr>
            <a:r>
              <a:rPr lang="en-US" sz="2000" spc="380">
                <a:solidFill>
                  <a:srgbClr val="FFFFFF"/>
                </a:solidFill>
                <a:latin typeface="Montserrat Extra-Bold"/>
              </a:rPr>
              <a:t>ANALYSIS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307138" y="615796"/>
            <a:ext cx="2839008" cy="692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2000" spc="380">
                <a:solidFill>
                  <a:srgbClr val="FFFFFF"/>
                </a:solidFill>
                <a:latin typeface="Montserrat Extra-Bold"/>
              </a:rPr>
              <a:t>STATISTICAL</a:t>
            </a:r>
          </a:p>
          <a:p>
            <a:pPr algn="r">
              <a:lnSpc>
                <a:spcPts val="2800"/>
              </a:lnSpc>
            </a:pPr>
            <a:r>
              <a:rPr lang="en-US" sz="2000" spc="380">
                <a:solidFill>
                  <a:srgbClr val="FFFFFF"/>
                </a:solidFill>
                <a:latin typeface="Montserrat Extra-Bold"/>
              </a:rPr>
              <a:t>DESCRIPTION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412286" y="4035827"/>
            <a:ext cx="3854984" cy="10985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72"/>
              </a:lnSpc>
            </a:pPr>
            <a:r>
              <a:rPr lang="en-US" sz="2123">
                <a:solidFill>
                  <a:srgbClr val="FFFFFF"/>
                </a:solidFill>
                <a:latin typeface="Montserrat Light"/>
              </a:rPr>
              <a:t>Weak correlation </a:t>
            </a:r>
          </a:p>
          <a:p>
            <a:pPr>
              <a:lnSpc>
                <a:spcPts val="2972"/>
              </a:lnSpc>
            </a:pPr>
            <a:r>
              <a:rPr lang="en-US" sz="2123">
                <a:solidFill>
                  <a:srgbClr val="FFFFFF"/>
                </a:solidFill>
                <a:latin typeface="Montserrat Light"/>
              </a:rPr>
              <a:t>coefficients for  </a:t>
            </a:r>
          </a:p>
          <a:p>
            <a:pPr>
              <a:lnSpc>
                <a:spcPts val="2972"/>
              </a:lnSpc>
            </a:pPr>
            <a:r>
              <a:rPr lang="en-US" sz="2123">
                <a:solidFill>
                  <a:srgbClr val="FFFFFF"/>
                </a:solidFill>
                <a:latin typeface="Montserrat Light"/>
              </a:rPr>
              <a:t>popularity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82404" y="1470688"/>
            <a:ext cx="9388791" cy="1539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00"/>
              </a:lnSpc>
            </a:pPr>
          </a:p>
          <a:p>
            <a:pPr algn="just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Montserrat Classic"/>
              </a:rPr>
              <a:t>Relationship Visualisation between variables and popularity (heatmap) </a:t>
            </a:r>
          </a:p>
          <a:p>
            <a:pPr algn="just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Montserrat Classic"/>
              </a:rPr>
              <a:t> </a:t>
            </a:r>
          </a:p>
        </p:txBody>
      </p:sp>
      <p:pic>
        <p:nvPicPr>
          <p:cNvPr name="Picture 14" id="14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4482898" y="405946"/>
            <a:ext cx="906947" cy="902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42968" y="0"/>
            <a:ext cx="9987043" cy="7657476"/>
            <a:chOff x="0" y="0"/>
            <a:chExt cx="13316058" cy="10209968"/>
          </a:xfrm>
        </p:grpSpPr>
        <p:sp>
          <p:nvSpPr>
            <p:cNvPr name="AutoShape 3" id="3"/>
            <p:cNvSpPr/>
            <p:nvPr/>
          </p:nvSpPr>
          <p:spPr>
            <a:xfrm>
              <a:off x="0" y="0"/>
              <a:ext cx="13316058" cy="10209968"/>
            </a:xfrm>
            <a:prstGeom prst="rect">
              <a:avLst/>
            </a:prstGeom>
            <a:solidFill>
              <a:srgbClr val="000000"/>
            </a:solidFill>
          </p:spPr>
        </p:sp>
      </p:grpSp>
      <p:grpSp>
        <p:nvGrpSpPr>
          <p:cNvPr name="Group 4" id="4"/>
          <p:cNvGrpSpPr/>
          <p:nvPr/>
        </p:nvGrpSpPr>
        <p:grpSpPr>
          <a:xfrm rot="5400000">
            <a:off x="-61948" y="-3359726"/>
            <a:ext cx="3277188" cy="6719452"/>
            <a:chOff x="0" y="0"/>
            <a:chExt cx="4975860" cy="10202359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4975860" cy="10202359"/>
            </a:xfrm>
            <a:custGeom>
              <a:avLst/>
              <a:gdLst/>
              <a:ahLst/>
              <a:cxnLst/>
              <a:rect r="r" b="b" t="t" l="l"/>
              <a:pathLst>
                <a:path h="10202359" w="4975860">
                  <a:moveTo>
                    <a:pt x="4975860" y="0"/>
                  </a:moveTo>
                  <a:lnTo>
                    <a:pt x="4975860" y="9331139"/>
                  </a:lnTo>
                  <a:lnTo>
                    <a:pt x="2486660" y="10202359"/>
                  </a:lnTo>
                  <a:lnTo>
                    <a:pt x="0" y="9331139"/>
                  </a:lnTo>
                  <a:lnTo>
                    <a:pt x="1270" y="8614859"/>
                  </a:lnTo>
                  <a:lnTo>
                    <a:pt x="6350" y="2453703"/>
                  </a:lnTo>
                  <a:lnTo>
                    <a:pt x="0" y="0"/>
                  </a:lnTo>
                  <a:lnTo>
                    <a:pt x="4975860" y="0"/>
                  </a:lnTo>
                  <a:close/>
                </a:path>
              </a:pathLst>
            </a:custGeom>
            <a:solidFill>
              <a:srgbClr val="008037"/>
            </a:solidFill>
          </p:spPr>
        </p: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4604091" y="313250"/>
            <a:ext cx="664562" cy="1126376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399817" y="2938811"/>
            <a:ext cx="2622263" cy="2670824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731520" y="615796"/>
            <a:ext cx="5734050" cy="692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 spc="380">
                <a:solidFill>
                  <a:srgbClr val="FFFFFF"/>
                </a:solidFill>
                <a:latin typeface="Montserrat Extra-Bold"/>
              </a:rPr>
              <a:t>SAMPLE </a:t>
            </a:r>
          </a:p>
          <a:p>
            <a:pPr>
              <a:lnSpc>
                <a:spcPts val="2800"/>
              </a:lnSpc>
            </a:pPr>
            <a:r>
              <a:rPr lang="en-US" sz="2000" spc="380">
                <a:solidFill>
                  <a:srgbClr val="FFFFFF"/>
                </a:solidFill>
                <a:latin typeface="Montserrat Extra-Bold"/>
              </a:rPr>
              <a:t>COLLECTION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94041" y="6911938"/>
            <a:ext cx="4210050" cy="198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679"/>
              </a:lnSpc>
            </a:pPr>
            <a:r>
              <a:rPr lang="en-US" sz="1200" spc="228">
                <a:solidFill>
                  <a:srgbClr val="FFFFFF"/>
                </a:solidFill>
                <a:latin typeface="Montserrat Classic"/>
              </a:rPr>
              <a:t>01 INTRODUCTION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307138" y="615796"/>
            <a:ext cx="2839008" cy="692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2000" spc="380">
                <a:solidFill>
                  <a:srgbClr val="FFFFFF"/>
                </a:solidFill>
                <a:latin typeface="Montserrat Extra-Bold"/>
              </a:rPr>
              <a:t>PRACTICAL MOTIVATION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6131" y="2170398"/>
            <a:ext cx="5202522" cy="13928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2352" spc="446">
                <a:solidFill>
                  <a:srgbClr val="FFFFFF"/>
                </a:solidFill>
                <a:latin typeface="Montserrat Semi-Bold"/>
              </a:rPr>
              <a:t>EXISTING STATISTICS</a:t>
            </a:r>
          </a:p>
          <a:p>
            <a:pPr algn="ctr">
              <a:lnSpc>
                <a:spcPts val="5880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710938" y="3015861"/>
            <a:ext cx="8098280" cy="2042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74979" indent="-237490" lvl="1">
              <a:lnSpc>
                <a:spcPts val="4179"/>
              </a:lnSpc>
              <a:buFont typeface="Arial"/>
              <a:buChar char="•"/>
            </a:pPr>
            <a:r>
              <a:rPr lang="en-US" sz="2199">
                <a:solidFill>
                  <a:srgbClr val="FFFFFF"/>
                </a:solidFill>
                <a:latin typeface="Montserrat Classic"/>
              </a:rPr>
              <a:t>60,000 songs are uploaded to Spotify each day</a:t>
            </a:r>
          </a:p>
          <a:p>
            <a:pPr algn="just" marL="474979" indent="-237490" lvl="1">
              <a:lnSpc>
                <a:spcPts val="4179"/>
              </a:lnSpc>
              <a:buFont typeface="Arial"/>
              <a:buChar char="•"/>
            </a:pPr>
            <a:r>
              <a:rPr lang="en-US" sz="2199">
                <a:solidFill>
                  <a:srgbClr val="FFFFFF"/>
                </a:solidFill>
                <a:latin typeface="Montserrat Classic"/>
              </a:rPr>
              <a:t>&gt; 365 million monthly users  </a:t>
            </a:r>
          </a:p>
          <a:p>
            <a:pPr algn="just" marL="474979" indent="-237490" lvl="1">
              <a:lnSpc>
                <a:spcPts val="4179"/>
              </a:lnSpc>
              <a:buFont typeface="Arial"/>
              <a:buChar char="•"/>
            </a:pPr>
            <a:r>
              <a:rPr lang="en-US" sz="2199">
                <a:solidFill>
                  <a:srgbClr val="FFFFFF"/>
                </a:solidFill>
                <a:latin typeface="Montserrat Classic"/>
              </a:rPr>
              <a:t>&gt; 11 million artists on the platform</a:t>
            </a:r>
          </a:p>
          <a:p>
            <a:pPr algn="just" marL="474979" indent="-237490" lvl="1">
              <a:lnSpc>
                <a:spcPts val="4179"/>
              </a:lnSpc>
              <a:buFont typeface="Arial"/>
              <a:buChar char="•"/>
            </a:pPr>
            <a:r>
              <a:rPr lang="en-US" sz="2199">
                <a:solidFill>
                  <a:srgbClr val="FFFFFF"/>
                </a:solidFill>
                <a:latin typeface="Montserrat Classic"/>
              </a:rPr>
              <a:t>Spotify pays $0.033 - $0.054 per stream 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23918" y="0"/>
            <a:ext cx="9987043" cy="7657476"/>
            <a:chOff x="0" y="0"/>
            <a:chExt cx="13316058" cy="10209968"/>
          </a:xfrm>
        </p:grpSpPr>
        <p:sp>
          <p:nvSpPr>
            <p:cNvPr name="AutoShape 3" id="3"/>
            <p:cNvSpPr/>
            <p:nvPr/>
          </p:nvSpPr>
          <p:spPr>
            <a:xfrm>
              <a:off x="0" y="0"/>
              <a:ext cx="13316058" cy="10209968"/>
            </a:xfrm>
            <a:prstGeom prst="rect">
              <a:avLst/>
            </a:prstGeom>
            <a:solidFill>
              <a:srgbClr val="000000"/>
            </a:solidFill>
          </p:spPr>
        </p:sp>
      </p:grpSp>
      <p:grpSp>
        <p:nvGrpSpPr>
          <p:cNvPr name="Group 4" id="4"/>
          <p:cNvGrpSpPr/>
          <p:nvPr/>
        </p:nvGrpSpPr>
        <p:grpSpPr>
          <a:xfrm rot="5400000">
            <a:off x="-61948" y="-3359726"/>
            <a:ext cx="3277188" cy="6719452"/>
            <a:chOff x="0" y="0"/>
            <a:chExt cx="4975860" cy="10202359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4975860" cy="10202359"/>
            </a:xfrm>
            <a:custGeom>
              <a:avLst/>
              <a:gdLst/>
              <a:ahLst/>
              <a:cxnLst/>
              <a:rect r="r" b="b" t="t" l="l"/>
              <a:pathLst>
                <a:path h="10202359" w="4975860">
                  <a:moveTo>
                    <a:pt x="4975860" y="0"/>
                  </a:moveTo>
                  <a:lnTo>
                    <a:pt x="4975860" y="9331139"/>
                  </a:lnTo>
                  <a:lnTo>
                    <a:pt x="2486660" y="10202359"/>
                  </a:lnTo>
                  <a:lnTo>
                    <a:pt x="0" y="9331139"/>
                  </a:lnTo>
                  <a:lnTo>
                    <a:pt x="1270" y="8614859"/>
                  </a:lnTo>
                  <a:lnTo>
                    <a:pt x="6350" y="2453703"/>
                  </a:lnTo>
                  <a:lnTo>
                    <a:pt x="0" y="0"/>
                  </a:lnTo>
                  <a:lnTo>
                    <a:pt x="4975860" y="0"/>
                  </a:lnTo>
                  <a:close/>
                </a:path>
              </a:pathLst>
            </a:custGeom>
            <a:solidFill>
              <a:srgbClr val="008037"/>
            </a:solidFill>
          </p:spPr>
        </p:sp>
      </p:grpSp>
      <p:grpSp>
        <p:nvGrpSpPr>
          <p:cNvPr name="Group 6" id="6"/>
          <p:cNvGrpSpPr/>
          <p:nvPr/>
        </p:nvGrpSpPr>
        <p:grpSpPr>
          <a:xfrm rot="5400000">
            <a:off x="-61948" y="-3359726"/>
            <a:ext cx="3277188" cy="6719452"/>
            <a:chOff x="0" y="0"/>
            <a:chExt cx="4975860" cy="10202359"/>
          </a:xfrm>
        </p:grpSpPr>
        <p:sp>
          <p:nvSpPr>
            <p:cNvPr name="Freeform 7" id="7"/>
            <p:cNvSpPr/>
            <p:nvPr/>
          </p:nvSpPr>
          <p:spPr>
            <a:xfrm>
              <a:off x="0" y="0"/>
              <a:ext cx="4975860" cy="10202359"/>
            </a:xfrm>
            <a:custGeom>
              <a:avLst/>
              <a:gdLst/>
              <a:ahLst/>
              <a:cxnLst/>
              <a:rect r="r" b="b" t="t" l="l"/>
              <a:pathLst>
                <a:path h="10202359" w="4975860">
                  <a:moveTo>
                    <a:pt x="4975860" y="0"/>
                  </a:moveTo>
                  <a:lnTo>
                    <a:pt x="4975860" y="9331139"/>
                  </a:lnTo>
                  <a:lnTo>
                    <a:pt x="2486660" y="10202359"/>
                  </a:lnTo>
                  <a:lnTo>
                    <a:pt x="0" y="9331139"/>
                  </a:lnTo>
                  <a:lnTo>
                    <a:pt x="1270" y="8614859"/>
                  </a:lnTo>
                  <a:lnTo>
                    <a:pt x="6350" y="2453703"/>
                  </a:lnTo>
                  <a:lnTo>
                    <a:pt x="0" y="0"/>
                  </a:lnTo>
                  <a:lnTo>
                    <a:pt x="4975860" y="0"/>
                  </a:lnTo>
                  <a:close/>
                </a:path>
              </a:pathLst>
            </a:custGeom>
            <a:solidFill>
              <a:srgbClr val="008037"/>
            </a:solidFill>
          </p:spPr>
        </p:sp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02136" y="2748378"/>
            <a:ext cx="2541809" cy="1942169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02136" y="4700072"/>
            <a:ext cx="2541809" cy="1942169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2662995" y="2748378"/>
            <a:ext cx="2499602" cy="1942169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2662995" y="4700072"/>
            <a:ext cx="2499602" cy="1942169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394041" y="6911938"/>
            <a:ext cx="4210050" cy="198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679"/>
              </a:lnSpc>
            </a:pPr>
            <a:r>
              <a:rPr lang="en-US" sz="1200" spc="228">
                <a:solidFill>
                  <a:srgbClr val="FFFFFF"/>
                </a:solidFill>
                <a:latin typeface="Montserrat Classic"/>
              </a:rPr>
              <a:t>02 EXPLORATORY DATA ANALYSIS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86423" y="615796"/>
            <a:ext cx="5734050" cy="692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 spc="380">
                <a:solidFill>
                  <a:srgbClr val="FFFFFF"/>
                </a:solidFill>
                <a:latin typeface="Montserrat Extra-Bold"/>
              </a:rPr>
              <a:t>EXPLORATORY</a:t>
            </a:r>
          </a:p>
          <a:p>
            <a:pPr>
              <a:lnSpc>
                <a:spcPts val="2800"/>
              </a:lnSpc>
            </a:pPr>
            <a:r>
              <a:rPr lang="en-US" sz="2000" spc="380">
                <a:solidFill>
                  <a:srgbClr val="FFFFFF"/>
                </a:solidFill>
                <a:latin typeface="Montserrat Extra-Bold"/>
              </a:rPr>
              <a:t>ANALYSIS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307138" y="615796"/>
            <a:ext cx="2839008" cy="692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2000" spc="380">
                <a:solidFill>
                  <a:srgbClr val="FFFFFF"/>
                </a:solidFill>
                <a:latin typeface="Montserrat Extra-Bold"/>
              </a:rPr>
              <a:t>STATISTICAL</a:t>
            </a:r>
          </a:p>
          <a:p>
            <a:pPr algn="r">
              <a:lnSpc>
                <a:spcPts val="2800"/>
              </a:lnSpc>
            </a:pPr>
            <a:r>
              <a:rPr lang="en-US" sz="2000" spc="380">
                <a:solidFill>
                  <a:srgbClr val="FFFFFF"/>
                </a:solidFill>
                <a:latin typeface="Montserrat Extra-Bold"/>
              </a:rPr>
              <a:t>DESCRIPTION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839680" y="4137386"/>
            <a:ext cx="6101385" cy="763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Montserrat Light"/>
              </a:rPr>
              <a:t>Hard to distinguish </a:t>
            </a:r>
          </a:p>
          <a:p>
            <a:pPr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Montserrat Light"/>
              </a:rPr>
              <a:t>between the 2 classes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82404" y="1470688"/>
            <a:ext cx="9388791" cy="1539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00"/>
              </a:lnSpc>
            </a:pPr>
          </a:p>
          <a:p>
            <a:pPr algn="just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Montserrat Classic"/>
              </a:rPr>
              <a:t>Relationship Visualisation between variables and popularity (box plot) </a:t>
            </a:r>
          </a:p>
          <a:p>
            <a:pPr algn="just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Montserrat Classic"/>
              </a:rPr>
              <a:t> </a:t>
            </a:r>
          </a:p>
        </p:txBody>
      </p:sp>
      <p:pic>
        <p:nvPicPr>
          <p:cNvPr name="Picture 17" id="17"/>
          <p:cNvPicPr>
            <a:picLocks noChangeAspect="true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4482898" y="405946"/>
            <a:ext cx="906947" cy="902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33443" y="0"/>
            <a:ext cx="9987043" cy="7657476"/>
            <a:chOff x="0" y="0"/>
            <a:chExt cx="13316058" cy="10209968"/>
          </a:xfrm>
        </p:grpSpPr>
        <p:sp>
          <p:nvSpPr>
            <p:cNvPr name="AutoShape 3" id="3"/>
            <p:cNvSpPr/>
            <p:nvPr/>
          </p:nvSpPr>
          <p:spPr>
            <a:xfrm>
              <a:off x="0" y="0"/>
              <a:ext cx="13316058" cy="10209968"/>
            </a:xfrm>
            <a:prstGeom prst="rect">
              <a:avLst/>
            </a:prstGeom>
            <a:solidFill>
              <a:srgbClr val="000000"/>
            </a:solidFill>
          </p:spPr>
        </p:sp>
      </p:grpSp>
      <p:grpSp>
        <p:nvGrpSpPr>
          <p:cNvPr name="Group 4" id="4"/>
          <p:cNvGrpSpPr/>
          <p:nvPr/>
        </p:nvGrpSpPr>
        <p:grpSpPr>
          <a:xfrm rot="5400000">
            <a:off x="-61948" y="-3359726"/>
            <a:ext cx="3277188" cy="6719452"/>
            <a:chOff x="0" y="0"/>
            <a:chExt cx="4975860" cy="10202359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4975860" cy="10202359"/>
            </a:xfrm>
            <a:custGeom>
              <a:avLst/>
              <a:gdLst/>
              <a:ahLst/>
              <a:cxnLst/>
              <a:rect r="r" b="b" t="t" l="l"/>
              <a:pathLst>
                <a:path h="10202359" w="4975860">
                  <a:moveTo>
                    <a:pt x="4975860" y="0"/>
                  </a:moveTo>
                  <a:lnTo>
                    <a:pt x="4975860" y="9331139"/>
                  </a:lnTo>
                  <a:lnTo>
                    <a:pt x="2486660" y="10202359"/>
                  </a:lnTo>
                  <a:lnTo>
                    <a:pt x="0" y="9331139"/>
                  </a:lnTo>
                  <a:lnTo>
                    <a:pt x="1270" y="8614859"/>
                  </a:lnTo>
                  <a:lnTo>
                    <a:pt x="6350" y="2453703"/>
                  </a:lnTo>
                  <a:lnTo>
                    <a:pt x="0" y="0"/>
                  </a:lnTo>
                  <a:lnTo>
                    <a:pt x="4975860" y="0"/>
                  </a:lnTo>
                  <a:close/>
                </a:path>
              </a:pathLst>
            </a:custGeom>
            <a:solidFill>
              <a:srgbClr val="008037"/>
            </a:solidFill>
          </p:spPr>
        </p:sp>
      </p:grpSp>
      <p:grpSp>
        <p:nvGrpSpPr>
          <p:cNvPr name="Group 6" id="6"/>
          <p:cNvGrpSpPr/>
          <p:nvPr/>
        </p:nvGrpSpPr>
        <p:grpSpPr>
          <a:xfrm rot="5400000">
            <a:off x="-61948" y="-3359726"/>
            <a:ext cx="3277188" cy="6719452"/>
            <a:chOff x="0" y="0"/>
            <a:chExt cx="4975860" cy="10202359"/>
          </a:xfrm>
        </p:grpSpPr>
        <p:sp>
          <p:nvSpPr>
            <p:cNvPr name="Freeform 7" id="7"/>
            <p:cNvSpPr/>
            <p:nvPr/>
          </p:nvSpPr>
          <p:spPr>
            <a:xfrm>
              <a:off x="0" y="0"/>
              <a:ext cx="4975860" cy="10202359"/>
            </a:xfrm>
            <a:custGeom>
              <a:avLst/>
              <a:gdLst/>
              <a:ahLst/>
              <a:cxnLst/>
              <a:rect r="r" b="b" t="t" l="l"/>
              <a:pathLst>
                <a:path h="10202359" w="4975860">
                  <a:moveTo>
                    <a:pt x="4975860" y="0"/>
                  </a:moveTo>
                  <a:lnTo>
                    <a:pt x="4975860" y="9331139"/>
                  </a:lnTo>
                  <a:lnTo>
                    <a:pt x="2486660" y="10202359"/>
                  </a:lnTo>
                  <a:lnTo>
                    <a:pt x="0" y="9331139"/>
                  </a:lnTo>
                  <a:lnTo>
                    <a:pt x="1270" y="8614859"/>
                  </a:lnTo>
                  <a:lnTo>
                    <a:pt x="6350" y="2453703"/>
                  </a:lnTo>
                  <a:lnTo>
                    <a:pt x="0" y="0"/>
                  </a:lnTo>
                  <a:lnTo>
                    <a:pt x="4975860" y="0"/>
                  </a:lnTo>
                  <a:close/>
                </a:path>
              </a:pathLst>
            </a:custGeom>
            <a:solidFill>
              <a:srgbClr val="008037"/>
            </a:solidFill>
          </p:spPr>
        </p:sp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270950" y="2974522"/>
            <a:ext cx="5128420" cy="3283521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394041" y="6911938"/>
            <a:ext cx="4210050" cy="198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679"/>
              </a:lnSpc>
            </a:pPr>
            <a:r>
              <a:rPr lang="en-US" sz="1200" spc="228">
                <a:solidFill>
                  <a:srgbClr val="FFFFFF"/>
                </a:solidFill>
                <a:latin typeface="Montserrat Classic"/>
              </a:rPr>
              <a:t>02 EXPLORATORY DATA ANALYSIS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86423" y="615796"/>
            <a:ext cx="5734050" cy="692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 spc="380">
                <a:solidFill>
                  <a:srgbClr val="FFFFFF"/>
                </a:solidFill>
                <a:latin typeface="Montserrat Extra-Bold"/>
              </a:rPr>
              <a:t>EXPLORATORY</a:t>
            </a:r>
          </a:p>
          <a:p>
            <a:pPr>
              <a:lnSpc>
                <a:spcPts val="2800"/>
              </a:lnSpc>
            </a:pPr>
            <a:r>
              <a:rPr lang="en-US" sz="2000" spc="380">
                <a:solidFill>
                  <a:srgbClr val="FFFFFF"/>
                </a:solidFill>
                <a:latin typeface="Montserrat Extra-Bold"/>
              </a:rPr>
              <a:t>ANALYSIS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307138" y="615796"/>
            <a:ext cx="2839008" cy="692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2000" spc="380">
                <a:solidFill>
                  <a:srgbClr val="FFFFFF"/>
                </a:solidFill>
                <a:latin typeface="Montserrat Extra-Bold"/>
              </a:rPr>
              <a:t>STATISTICAL</a:t>
            </a:r>
          </a:p>
          <a:p>
            <a:pPr algn="r">
              <a:lnSpc>
                <a:spcPts val="2800"/>
              </a:lnSpc>
            </a:pPr>
            <a:r>
              <a:rPr lang="en-US" sz="2000" spc="380">
                <a:solidFill>
                  <a:srgbClr val="FFFFFF"/>
                </a:solidFill>
                <a:latin typeface="Montserrat Extra-Bold"/>
              </a:rPr>
              <a:t>DESCRIPTION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917626" y="3434547"/>
            <a:ext cx="2898280" cy="2325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FFFFFF"/>
                </a:solidFill>
                <a:latin typeface="Montserrat Light"/>
              </a:rPr>
              <a:t>Clusters are not clearly separated</a:t>
            </a:r>
          </a:p>
          <a:p>
            <a:pPr>
              <a:lnSpc>
                <a:spcPts val="3079"/>
              </a:lnSpc>
            </a:pPr>
          </a:p>
          <a:p>
            <a:pPr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FFFFFF"/>
                </a:solidFill>
                <a:latin typeface="Montserrat Light"/>
              </a:rPr>
              <a:t>R</a:t>
            </a:r>
            <a:r>
              <a:rPr lang="en-US" sz="2199">
                <a:solidFill>
                  <a:srgbClr val="FFFFFF"/>
                </a:solidFill>
                <a:latin typeface="Montserrat Light"/>
              </a:rPr>
              <a:t>elationships not clearly distinguished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82404" y="1470688"/>
            <a:ext cx="9388791" cy="1539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00"/>
              </a:lnSpc>
            </a:pPr>
          </a:p>
          <a:p>
            <a:pPr algn="just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Montserrat Classic"/>
              </a:rPr>
              <a:t>Relationship Visualisation between variables and popularity (pair plot) </a:t>
            </a:r>
          </a:p>
          <a:p>
            <a:pPr algn="just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Montserrat Classic"/>
              </a:rPr>
              <a:t> </a:t>
            </a:r>
          </a:p>
        </p:txBody>
      </p:sp>
      <p:pic>
        <p:nvPicPr>
          <p:cNvPr name="Picture 14" id="14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4482898" y="405946"/>
            <a:ext cx="906947" cy="902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33443" y="0"/>
            <a:ext cx="9987043" cy="7657476"/>
            <a:chOff x="0" y="0"/>
            <a:chExt cx="13316058" cy="10209968"/>
          </a:xfrm>
        </p:grpSpPr>
        <p:sp>
          <p:nvSpPr>
            <p:cNvPr name="AutoShape 3" id="3"/>
            <p:cNvSpPr/>
            <p:nvPr/>
          </p:nvSpPr>
          <p:spPr>
            <a:xfrm>
              <a:off x="0" y="0"/>
              <a:ext cx="13316058" cy="10209968"/>
            </a:xfrm>
            <a:prstGeom prst="rect">
              <a:avLst/>
            </a:prstGeom>
            <a:solidFill>
              <a:srgbClr val="000000"/>
            </a:solidFill>
          </p:spPr>
        </p:sp>
      </p:grpSp>
      <p:grpSp>
        <p:nvGrpSpPr>
          <p:cNvPr name="Group 4" id="4"/>
          <p:cNvGrpSpPr/>
          <p:nvPr/>
        </p:nvGrpSpPr>
        <p:grpSpPr>
          <a:xfrm rot="5400000">
            <a:off x="-61948" y="-3359726"/>
            <a:ext cx="3277188" cy="6719452"/>
            <a:chOff x="0" y="0"/>
            <a:chExt cx="4975860" cy="10202359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4975860" cy="10202359"/>
            </a:xfrm>
            <a:custGeom>
              <a:avLst/>
              <a:gdLst/>
              <a:ahLst/>
              <a:cxnLst/>
              <a:rect r="r" b="b" t="t" l="l"/>
              <a:pathLst>
                <a:path h="10202359" w="4975860">
                  <a:moveTo>
                    <a:pt x="4975860" y="0"/>
                  </a:moveTo>
                  <a:lnTo>
                    <a:pt x="4975860" y="9331139"/>
                  </a:lnTo>
                  <a:lnTo>
                    <a:pt x="2486660" y="10202359"/>
                  </a:lnTo>
                  <a:lnTo>
                    <a:pt x="0" y="9331139"/>
                  </a:lnTo>
                  <a:lnTo>
                    <a:pt x="1270" y="8614859"/>
                  </a:lnTo>
                  <a:lnTo>
                    <a:pt x="6350" y="2453703"/>
                  </a:lnTo>
                  <a:lnTo>
                    <a:pt x="0" y="0"/>
                  </a:lnTo>
                  <a:lnTo>
                    <a:pt x="4975860" y="0"/>
                  </a:lnTo>
                  <a:close/>
                </a:path>
              </a:pathLst>
            </a:custGeom>
            <a:solidFill>
              <a:srgbClr val="008037"/>
            </a:solidFill>
          </p:spPr>
        </p:sp>
      </p:grpSp>
      <p:grpSp>
        <p:nvGrpSpPr>
          <p:cNvPr name="Group 6" id="6"/>
          <p:cNvGrpSpPr/>
          <p:nvPr/>
        </p:nvGrpSpPr>
        <p:grpSpPr>
          <a:xfrm rot="5400000">
            <a:off x="-61948" y="-3359726"/>
            <a:ext cx="3277188" cy="6719452"/>
            <a:chOff x="0" y="0"/>
            <a:chExt cx="4975860" cy="10202359"/>
          </a:xfrm>
        </p:grpSpPr>
        <p:sp>
          <p:nvSpPr>
            <p:cNvPr name="Freeform 7" id="7"/>
            <p:cNvSpPr/>
            <p:nvPr/>
          </p:nvSpPr>
          <p:spPr>
            <a:xfrm>
              <a:off x="0" y="0"/>
              <a:ext cx="4975860" cy="10202359"/>
            </a:xfrm>
            <a:custGeom>
              <a:avLst/>
              <a:gdLst/>
              <a:ahLst/>
              <a:cxnLst/>
              <a:rect r="r" b="b" t="t" l="l"/>
              <a:pathLst>
                <a:path h="10202359" w="4975860">
                  <a:moveTo>
                    <a:pt x="4975860" y="0"/>
                  </a:moveTo>
                  <a:lnTo>
                    <a:pt x="4975860" y="9331139"/>
                  </a:lnTo>
                  <a:lnTo>
                    <a:pt x="2486660" y="10202359"/>
                  </a:lnTo>
                  <a:lnTo>
                    <a:pt x="0" y="9331139"/>
                  </a:lnTo>
                  <a:lnTo>
                    <a:pt x="1270" y="8614859"/>
                  </a:lnTo>
                  <a:lnTo>
                    <a:pt x="6350" y="2453703"/>
                  </a:lnTo>
                  <a:lnTo>
                    <a:pt x="0" y="0"/>
                  </a:lnTo>
                  <a:lnTo>
                    <a:pt x="4975860" y="0"/>
                  </a:lnTo>
                  <a:close/>
                </a:path>
              </a:pathLst>
            </a:custGeom>
            <a:solidFill>
              <a:srgbClr val="008037"/>
            </a:solidFill>
          </p:spPr>
        </p:sp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4482898" y="405946"/>
            <a:ext cx="906947" cy="9020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951222" y="2716984"/>
            <a:ext cx="7970299" cy="3005467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394041" y="6911938"/>
            <a:ext cx="4210050" cy="198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679"/>
              </a:lnSpc>
            </a:pPr>
            <a:r>
              <a:rPr lang="en-US" sz="1200" spc="228">
                <a:solidFill>
                  <a:srgbClr val="FFFFFF"/>
                </a:solidFill>
                <a:latin typeface="Montserrat Classic"/>
              </a:rPr>
              <a:t>02 EXPLORATORY DATA ANALYSIS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86423" y="615796"/>
            <a:ext cx="5734050" cy="692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 spc="380">
                <a:solidFill>
                  <a:srgbClr val="FFFFFF"/>
                </a:solidFill>
                <a:latin typeface="Montserrat Extra-Bold"/>
              </a:rPr>
              <a:t>EXPLORATORY</a:t>
            </a:r>
          </a:p>
          <a:p>
            <a:pPr>
              <a:lnSpc>
                <a:spcPts val="2800"/>
              </a:lnSpc>
            </a:pPr>
            <a:r>
              <a:rPr lang="en-US" sz="2000" spc="380">
                <a:solidFill>
                  <a:srgbClr val="FFFFFF"/>
                </a:solidFill>
                <a:latin typeface="Montserrat Extra-Bold"/>
              </a:rPr>
              <a:t>ANALYSIS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307138" y="615796"/>
            <a:ext cx="2839008" cy="692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2000" spc="380">
                <a:solidFill>
                  <a:srgbClr val="FFFFFF"/>
                </a:solidFill>
                <a:latin typeface="Montserrat Extra-Bold"/>
              </a:rPr>
              <a:t>STATISTICAL</a:t>
            </a:r>
          </a:p>
          <a:p>
            <a:pPr algn="r">
              <a:lnSpc>
                <a:spcPts val="2800"/>
              </a:lnSpc>
            </a:pPr>
            <a:r>
              <a:rPr lang="en-US" sz="2000" spc="380">
                <a:solidFill>
                  <a:srgbClr val="FFFFFF"/>
                </a:solidFill>
                <a:latin typeface="Montserrat Extra-Bold"/>
              </a:rPr>
              <a:t>DESCRIPTION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001106" y="5684351"/>
            <a:ext cx="5870530" cy="763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 u="sng">
                <a:solidFill>
                  <a:srgbClr val="FFFFFF"/>
                </a:solidFill>
                <a:latin typeface="Montserrat Light"/>
              </a:rPr>
              <a:t>messy</a:t>
            </a:r>
          </a:p>
          <a:p>
            <a:pPr algn="ctr">
              <a:lnSpc>
                <a:spcPts val="3079"/>
              </a:lnSpc>
            </a:pPr>
            <a:r>
              <a:rPr lang="en-US" sz="2199" u="sng">
                <a:solidFill>
                  <a:srgbClr val="FFFFFF"/>
                </a:solidFill>
                <a:latin typeface="Montserrat Light"/>
              </a:rPr>
              <a:t>same as other variables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82404" y="1470688"/>
            <a:ext cx="9388791" cy="1539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00"/>
              </a:lnSpc>
            </a:pPr>
          </a:p>
          <a:p>
            <a:pPr algn="just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Montserrat Classic"/>
              </a:rPr>
              <a:t>Relationship Visualisation between genres and popularity (pair plot) </a:t>
            </a:r>
          </a:p>
          <a:p>
            <a:pPr algn="just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Montserrat Classic"/>
              </a:rPr>
              <a:t> 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000787" y="2339336"/>
            <a:ext cx="2898280" cy="28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80"/>
              </a:lnSpc>
            </a:pPr>
            <a:r>
              <a:rPr lang="en-US" sz="1700" u="sng">
                <a:solidFill>
                  <a:srgbClr val="FFFFFF"/>
                </a:solidFill>
                <a:latin typeface="Montserrat Light"/>
              </a:rPr>
              <a:t>(snipet of pairplot )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33443" y="0"/>
            <a:ext cx="9987043" cy="7657476"/>
            <a:chOff x="0" y="0"/>
            <a:chExt cx="13316058" cy="10209968"/>
          </a:xfrm>
        </p:grpSpPr>
        <p:sp>
          <p:nvSpPr>
            <p:cNvPr name="AutoShape 3" id="3"/>
            <p:cNvSpPr/>
            <p:nvPr/>
          </p:nvSpPr>
          <p:spPr>
            <a:xfrm>
              <a:off x="0" y="0"/>
              <a:ext cx="13316058" cy="10209968"/>
            </a:xfrm>
            <a:prstGeom prst="rect">
              <a:avLst/>
            </a:prstGeom>
            <a:solidFill>
              <a:srgbClr val="000000"/>
            </a:solidFill>
          </p:spPr>
        </p:sp>
      </p:grpSp>
      <p:grpSp>
        <p:nvGrpSpPr>
          <p:cNvPr name="Group 4" id="4"/>
          <p:cNvGrpSpPr/>
          <p:nvPr/>
        </p:nvGrpSpPr>
        <p:grpSpPr>
          <a:xfrm rot="5400000">
            <a:off x="-61948" y="-3359726"/>
            <a:ext cx="3277188" cy="6719452"/>
            <a:chOff x="0" y="0"/>
            <a:chExt cx="4975860" cy="10202359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4975860" cy="10202359"/>
            </a:xfrm>
            <a:custGeom>
              <a:avLst/>
              <a:gdLst/>
              <a:ahLst/>
              <a:cxnLst/>
              <a:rect r="r" b="b" t="t" l="l"/>
              <a:pathLst>
                <a:path h="10202359" w="4975860">
                  <a:moveTo>
                    <a:pt x="4975860" y="0"/>
                  </a:moveTo>
                  <a:lnTo>
                    <a:pt x="4975860" y="9331139"/>
                  </a:lnTo>
                  <a:lnTo>
                    <a:pt x="2486660" y="10202359"/>
                  </a:lnTo>
                  <a:lnTo>
                    <a:pt x="0" y="9331139"/>
                  </a:lnTo>
                  <a:lnTo>
                    <a:pt x="1270" y="8614859"/>
                  </a:lnTo>
                  <a:lnTo>
                    <a:pt x="6350" y="2453703"/>
                  </a:lnTo>
                  <a:lnTo>
                    <a:pt x="0" y="0"/>
                  </a:lnTo>
                  <a:lnTo>
                    <a:pt x="4975860" y="0"/>
                  </a:lnTo>
                  <a:close/>
                </a:path>
              </a:pathLst>
            </a:custGeom>
            <a:solidFill>
              <a:srgbClr val="008037"/>
            </a:solidFill>
          </p:spPr>
        </p:sp>
      </p:grpSp>
      <p:grpSp>
        <p:nvGrpSpPr>
          <p:cNvPr name="Group 6" id="6"/>
          <p:cNvGrpSpPr/>
          <p:nvPr/>
        </p:nvGrpSpPr>
        <p:grpSpPr>
          <a:xfrm rot="5400000">
            <a:off x="-61948" y="-3359726"/>
            <a:ext cx="3277188" cy="6719452"/>
            <a:chOff x="0" y="0"/>
            <a:chExt cx="4975860" cy="10202359"/>
          </a:xfrm>
        </p:grpSpPr>
        <p:sp>
          <p:nvSpPr>
            <p:cNvPr name="Freeform 7" id="7"/>
            <p:cNvSpPr/>
            <p:nvPr/>
          </p:nvSpPr>
          <p:spPr>
            <a:xfrm>
              <a:off x="0" y="0"/>
              <a:ext cx="4975860" cy="10202359"/>
            </a:xfrm>
            <a:custGeom>
              <a:avLst/>
              <a:gdLst/>
              <a:ahLst/>
              <a:cxnLst/>
              <a:rect r="r" b="b" t="t" l="l"/>
              <a:pathLst>
                <a:path h="10202359" w="4975860">
                  <a:moveTo>
                    <a:pt x="4975860" y="0"/>
                  </a:moveTo>
                  <a:lnTo>
                    <a:pt x="4975860" y="9331139"/>
                  </a:lnTo>
                  <a:lnTo>
                    <a:pt x="2486660" y="10202359"/>
                  </a:lnTo>
                  <a:lnTo>
                    <a:pt x="0" y="9331139"/>
                  </a:lnTo>
                  <a:lnTo>
                    <a:pt x="1270" y="8614859"/>
                  </a:lnTo>
                  <a:lnTo>
                    <a:pt x="6350" y="2453703"/>
                  </a:lnTo>
                  <a:lnTo>
                    <a:pt x="0" y="0"/>
                  </a:lnTo>
                  <a:lnTo>
                    <a:pt x="4975860" y="0"/>
                  </a:lnTo>
                  <a:close/>
                </a:path>
              </a:pathLst>
            </a:custGeom>
            <a:solidFill>
              <a:srgbClr val="008037"/>
            </a:solidFill>
          </p:spPr>
        </p:sp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4486586" y="261212"/>
            <a:ext cx="899571" cy="940616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rcRect l="0" t="2562" r="0" b="2562"/>
          <a:stretch>
            <a:fillRect/>
          </a:stretch>
        </p:blipFill>
        <p:spPr>
          <a:xfrm flipH="false" flipV="false" rot="0">
            <a:off x="427646" y="3962088"/>
            <a:ext cx="8898309" cy="559304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427646" y="4700648"/>
            <a:ext cx="8898309" cy="589513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394041" y="6911938"/>
            <a:ext cx="4210050" cy="198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679"/>
              </a:lnSpc>
            </a:pPr>
            <a:r>
              <a:rPr lang="en-US" sz="1200" spc="228">
                <a:solidFill>
                  <a:srgbClr val="FFFFFF"/>
                </a:solidFill>
                <a:latin typeface="Montserrat Classic"/>
              </a:rPr>
              <a:t>02 EXPLORATORY DATA ANALYSIS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86423" y="615796"/>
            <a:ext cx="5734050" cy="692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 spc="380">
                <a:solidFill>
                  <a:srgbClr val="FFFFFF"/>
                </a:solidFill>
                <a:latin typeface="Montserrat Extra-Bold"/>
              </a:rPr>
              <a:t>ANALYTIC </a:t>
            </a:r>
          </a:p>
          <a:p>
            <a:pPr>
              <a:lnSpc>
                <a:spcPts val="2800"/>
              </a:lnSpc>
            </a:pPr>
            <a:r>
              <a:rPr lang="en-US" sz="2000" spc="380">
                <a:solidFill>
                  <a:srgbClr val="FFFFFF"/>
                </a:solidFill>
                <a:latin typeface="Montserrat Extra-Bold"/>
              </a:rPr>
              <a:t>VISUALISATION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307138" y="615796"/>
            <a:ext cx="2839008" cy="692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2000" spc="380">
                <a:solidFill>
                  <a:srgbClr val="FFFFFF"/>
                </a:solidFill>
                <a:latin typeface="Montserrat Extra-Bold"/>
              </a:rPr>
              <a:t>PATTERN</a:t>
            </a:r>
          </a:p>
          <a:p>
            <a:pPr algn="r">
              <a:lnSpc>
                <a:spcPts val="2800"/>
              </a:lnSpc>
            </a:pPr>
            <a:r>
              <a:rPr lang="en-US" sz="2000" spc="380">
                <a:solidFill>
                  <a:srgbClr val="FFFFFF"/>
                </a:solidFill>
                <a:latin typeface="Montserrat Extra-Bold"/>
              </a:rPr>
              <a:t>RECOGNITION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553826" y="3284855"/>
            <a:ext cx="6765091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Montserrat Light"/>
              </a:rPr>
              <a:t>'key' and 'mode' have extremely poor pairplots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82404" y="1470688"/>
            <a:ext cx="9388791" cy="1539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00"/>
              </a:lnSpc>
            </a:pPr>
          </a:p>
          <a:p>
            <a:pPr algn="just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Montserrat Classic"/>
              </a:rPr>
              <a:t>Relationship Visualisation between variables and popularity (pair plot) </a:t>
            </a:r>
          </a:p>
          <a:p>
            <a:pPr algn="just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Montserrat Classic"/>
              </a:rPr>
              <a:t> 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33443" y="-171138"/>
            <a:ext cx="9987043" cy="7657476"/>
            <a:chOff x="0" y="0"/>
            <a:chExt cx="13316058" cy="10209968"/>
          </a:xfrm>
        </p:grpSpPr>
        <p:sp>
          <p:nvSpPr>
            <p:cNvPr name="AutoShape 3" id="3"/>
            <p:cNvSpPr/>
            <p:nvPr/>
          </p:nvSpPr>
          <p:spPr>
            <a:xfrm>
              <a:off x="0" y="0"/>
              <a:ext cx="13316058" cy="10209968"/>
            </a:xfrm>
            <a:prstGeom prst="rect">
              <a:avLst/>
            </a:prstGeom>
            <a:solidFill>
              <a:srgbClr val="000000"/>
            </a:solidFill>
          </p:spPr>
        </p:sp>
      </p:grpSp>
      <p:grpSp>
        <p:nvGrpSpPr>
          <p:cNvPr name="Group 4" id="4"/>
          <p:cNvGrpSpPr/>
          <p:nvPr/>
        </p:nvGrpSpPr>
        <p:grpSpPr>
          <a:xfrm rot="5400000">
            <a:off x="-61948" y="-3359726"/>
            <a:ext cx="3277188" cy="6719452"/>
            <a:chOff x="0" y="0"/>
            <a:chExt cx="4975860" cy="10202359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4975860" cy="10202359"/>
            </a:xfrm>
            <a:custGeom>
              <a:avLst/>
              <a:gdLst/>
              <a:ahLst/>
              <a:cxnLst/>
              <a:rect r="r" b="b" t="t" l="l"/>
              <a:pathLst>
                <a:path h="10202359" w="4975860">
                  <a:moveTo>
                    <a:pt x="4975860" y="0"/>
                  </a:moveTo>
                  <a:lnTo>
                    <a:pt x="4975860" y="9331139"/>
                  </a:lnTo>
                  <a:lnTo>
                    <a:pt x="2486660" y="10202359"/>
                  </a:lnTo>
                  <a:lnTo>
                    <a:pt x="0" y="9331139"/>
                  </a:lnTo>
                  <a:lnTo>
                    <a:pt x="1270" y="8614859"/>
                  </a:lnTo>
                  <a:lnTo>
                    <a:pt x="6350" y="2453703"/>
                  </a:lnTo>
                  <a:lnTo>
                    <a:pt x="0" y="0"/>
                  </a:lnTo>
                  <a:lnTo>
                    <a:pt x="4975860" y="0"/>
                  </a:lnTo>
                  <a:close/>
                </a:path>
              </a:pathLst>
            </a:custGeom>
            <a:solidFill>
              <a:srgbClr val="008037"/>
            </a:solidFill>
          </p:spPr>
        </p:sp>
      </p:grpSp>
      <p:grpSp>
        <p:nvGrpSpPr>
          <p:cNvPr name="Group 6" id="6"/>
          <p:cNvGrpSpPr/>
          <p:nvPr/>
        </p:nvGrpSpPr>
        <p:grpSpPr>
          <a:xfrm rot="5400000">
            <a:off x="-61948" y="-3359726"/>
            <a:ext cx="3277188" cy="6719452"/>
            <a:chOff x="0" y="0"/>
            <a:chExt cx="4975860" cy="10202359"/>
          </a:xfrm>
        </p:grpSpPr>
        <p:sp>
          <p:nvSpPr>
            <p:cNvPr name="Freeform 7" id="7"/>
            <p:cNvSpPr/>
            <p:nvPr/>
          </p:nvSpPr>
          <p:spPr>
            <a:xfrm>
              <a:off x="0" y="0"/>
              <a:ext cx="4975860" cy="10202359"/>
            </a:xfrm>
            <a:custGeom>
              <a:avLst/>
              <a:gdLst/>
              <a:ahLst/>
              <a:cxnLst/>
              <a:rect r="r" b="b" t="t" l="l"/>
              <a:pathLst>
                <a:path h="10202359" w="4975860">
                  <a:moveTo>
                    <a:pt x="4975860" y="0"/>
                  </a:moveTo>
                  <a:lnTo>
                    <a:pt x="4975860" y="9331139"/>
                  </a:lnTo>
                  <a:lnTo>
                    <a:pt x="2486660" y="10202359"/>
                  </a:lnTo>
                  <a:lnTo>
                    <a:pt x="0" y="9331139"/>
                  </a:lnTo>
                  <a:lnTo>
                    <a:pt x="1270" y="8614859"/>
                  </a:lnTo>
                  <a:lnTo>
                    <a:pt x="6350" y="2453703"/>
                  </a:lnTo>
                  <a:lnTo>
                    <a:pt x="0" y="0"/>
                  </a:lnTo>
                  <a:lnTo>
                    <a:pt x="4975860" y="0"/>
                  </a:lnTo>
                  <a:close/>
                </a:path>
              </a:pathLst>
            </a:custGeom>
            <a:solidFill>
              <a:srgbClr val="008037"/>
            </a:solidFill>
          </p:spPr>
        </p:sp>
      </p:grpSp>
      <p:graphicFrame>
        <p:nvGraphicFramePr>
          <p:cNvPr name="Table 8" id="8"/>
          <p:cNvGraphicFramePr>
            <a:graphicFrameLocks noGrp="true"/>
          </p:cNvGraphicFramePr>
          <p:nvPr/>
        </p:nvGraphicFramePr>
        <p:xfrm>
          <a:off x="2200813" y="2641840"/>
          <a:ext cx="5471118" cy="3857625"/>
        </p:xfrm>
        <a:graphic>
          <a:graphicData uri="http://schemas.openxmlformats.org/drawingml/2006/table">
            <a:tbl>
              <a:tblPr/>
              <a:tblGrid>
                <a:gridCol w="2735559"/>
                <a:gridCol w="2735559"/>
              </a:tblGrid>
              <a:tr h="385762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FFFFFF"/>
                          </a:solidFill>
                          <a:latin typeface="Montserrat Classic Bold"/>
                        </a:rPr>
                        <a:t>Danceability</a:t>
                      </a:r>
                      <a:endParaRPr lang="en-US" sz="1100"/>
                    </a:p>
                    <a:p>
                      <a:pPr algn="ctr">
                        <a:lnSpc>
                          <a:spcPts val="2100"/>
                        </a:lnSpc>
                      </a:pPr>
                      <a:r>
                        <a:rPr lang="en-US" sz="1500">
                          <a:solidFill>
                            <a:srgbClr val="FFFFFF"/>
                          </a:solidFill>
                          <a:latin typeface="Montserrat Classic Bold"/>
                        </a:rPr>
                        <a:t>Energy</a:t>
                      </a:r>
                    </a:p>
                    <a:p>
                      <a:pPr algn="ctr">
                        <a:lnSpc>
                          <a:spcPts val="2100"/>
                        </a:lnSpc>
                      </a:pPr>
                      <a:r>
                        <a:rPr lang="en-US" sz="1500">
                          <a:solidFill>
                            <a:srgbClr val="FFFFFF"/>
                          </a:solidFill>
                          <a:latin typeface="Montserrat Classic Bold"/>
                        </a:rPr>
                        <a:t>Loudness</a:t>
                      </a:r>
                    </a:p>
                    <a:p>
                      <a:pPr algn="ctr">
                        <a:lnSpc>
                          <a:spcPts val="2100"/>
                        </a:lnSpc>
                      </a:pPr>
                      <a:r>
                        <a:rPr lang="en-US" sz="1500">
                          <a:solidFill>
                            <a:srgbClr val="FFFFFF"/>
                          </a:solidFill>
                          <a:latin typeface="Montserrat Classic Bold"/>
                        </a:rPr>
                        <a:t> Speechiness</a:t>
                      </a:r>
                    </a:p>
                    <a:p>
                      <a:pPr algn="ctr">
                        <a:lnSpc>
                          <a:spcPts val="2100"/>
                        </a:lnSpc>
                      </a:pPr>
                      <a:r>
                        <a:rPr lang="en-US" sz="1500">
                          <a:solidFill>
                            <a:srgbClr val="FFFFFF"/>
                          </a:solidFill>
                          <a:latin typeface="Montserrat Classic Bold"/>
                        </a:rPr>
                        <a:t> Acousticness</a:t>
                      </a:r>
                    </a:p>
                    <a:p>
                      <a:pPr algn="ctr">
                        <a:lnSpc>
                          <a:spcPts val="2100"/>
                        </a:lnSpc>
                      </a:pPr>
                      <a:r>
                        <a:rPr lang="en-US" sz="1500">
                          <a:solidFill>
                            <a:srgbClr val="FFFFFF"/>
                          </a:solidFill>
                          <a:latin typeface="Montserrat Classic Bold"/>
                        </a:rPr>
                        <a:t> Instrumentalness</a:t>
                      </a:r>
                    </a:p>
                    <a:p>
                      <a:pPr algn="ctr">
                        <a:lnSpc>
                          <a:spcPts val="2100"/>
                        </a:lnSpc>
                      </a:pPr>
                      <a:r>
                        <a:rPr lang="en-US" sz="1500">
                          <a:solidFill>
                            <a:srgbClr val="FFFFFF"/>
                          </a:solidFill>
                          <a:latin typeface="Montserrat Classic Bold"/>
                        </a:rPr>
                        <a:t> Liveness</a:t>
                      </a:r>
                    </a:p>
                    <a:p>
                      <a:pPr algn="ctr">
                        <a:lnSpc>
                          <a:spcPts val="2100"/>
                        </a:lnSpc>
                      </a:pPr>
                      <a:r>
                        <a:rPr lang="en-US" sz="1500">
                          <a:solidFill>
                            <a:srgbClr val="FFFFFF"/>
                          </a:solidFill>
                          <a:latin typeface="Montserrat Classic Bold"/>
                        </a:rPr>
                        <a:t> Valence</a:t>
                      </a:r>
                    </a:p>
                    <a:p>
                      <a:pPr algn="ctr">
                        <a:lnSpc>
                          <a:spcPts val="2100"/>
                        </a:lnSpc>
                      </a:pPr>
                      <a:r>
                        <a:rPr lang="en-US" sz="1500">
                          <a:solidFill>
                            <a:srgbClr val="FFFFFF"/>
                          </a:solidFill>
                          <a:latin typeface="Montserrat Classic Bold"/>
                        </a:rPr>
                        <a:t>Tempo</a:t>
                      </a:r>
                    </a:p>
                    <a:p>
                      <a:pPr algn="ctr">
                        <a:lnSpc>
                          <a:spcPts val="2100"/>
                        </a:lnSpc>
                      </a:pPr>
                      <a:r>
                        <a:rPr lang="en-US" sz="1500">
                          <a:solidFill>
                            <a:srgbClr val="FFFFFF"/>
                          </a:solidFill>
                          <a:latin typeface="Montserrat Classic Bold"/>
                        </a:rPr>
                        <a:t>Duration_ms</a:t>
                      </a:r>
                    </a:p>
                    <a:p>
                      <a:pPr algn="ctr">
                        <a:lnSpc>
                          <a:spcPts val="2100"/>
                        </a:lnSpc>
                      </a:pPr>
                      <a:r>
                        <a:rPr lang="en-US" sz="1500">
                          <a:solidFill>
                            <a:srgbClr val="FFFFFF"/>
                          </a:solidFill>
                          <a:latin typeface="Montserrat Classic Bold"/>
                        </a:rPr>
                        <a:t>+ </a:t>
                      </a:r>
                    </a:p>
                    <a:p>
                      <a:pPr algn="ctr">
                        <a:lnSpc>
                          <a:spcPts val="2100"/>
                        </a:lnSpc>
                      </a:pPr>
                      <a:r>
                        <a:rPr lang="en-US" sz="1500">
                          <a:solidFill>
                            <a:srgbClr val="FFFFFF"/>
                          </a:solidFill>
                          <a:latin typeface="Montserrat Classic Bold"/>
                        </a:rPr>
                        <a:t>top 25 genres</a:t>
                      </a:r>
                    </a:p>
                    <a:p>
                      <a:pPr algn="ctr">
                        <a:lnSpc>
                          <a:spcPts val="2100"/>
                        </a:lnSpc>
                      </a:pPr>
                    </a:p>
                  </a:txBody>
                  <a:tcPr marL="152400" marR="152400" marT="152400" marB="15240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name="Picture 9" id="9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2916021" y="2746642"/>
            <a:ext cx="1359784" cy="3648022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394041" y="6911938"/>
            <a:ext cx="4210050" cy="198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679"/>
              </a:lnSpc>
            </a:pPr>
            <a:r>
              <a:rPr lang="en-US" sz="1200" spc="228">
                <a:solidFill>
                  <a:srgbClr val="FFFFFF"/>
                </a:solidFill>
                <a:latin typeface="Montserrat Classic"/>
              </a:rPr>
              <a:t>02 EXPLORATORY DATA ANALYSIS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86423" y="615796"/>
            <a:ext cx="5734050" cy="692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 spc="380">
                <a:solidFill>
                  <a:srgbClr val="FFFFFF"/>
                </a:solidFill>
                <a:latin typeface="Montserrat Extra-Bold"/>
              </a:rPr>
              <a:t>ANALYTIC </a:t>
            </a:r>
          </a:p>
          <a:p>
            <a:pPr>
              <a:lnSpc>
                <a:spcPts val="2800"/>
              </a:lnSpc>
            </a:pPr>
            <a:r>
              <a:rPr lang="en-US" sz="2000" spc="380">
                <a:solidFill>
                  <a:srgbClr val="FFFFFF"/>
                </a:solidFill>
                <a:latin typeface="Montserrat Extra-Bold"/>
              </a:rPr>
              <a:t>VISUALISATION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307138" y="615796"/>
            <a:ext cx="2839008" cy="692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2000" spc="380">
                <a:solidFill>
                  <a:srgbClr val="FFFFFF"/>
                </a:solidFill>
                <a:latin typeface="Montserrat Extra-Bold"/>
              </a:rPr>
              <a:t>PATTERN</a:t>
            </a:r>
          </a:p>
          <a:p>
            <a:pPr algn="r">
              <a:lnSpc>
                <a:spcPts val="2800"/>
              </a:lnSpc>
            </a:pPr>
            <a:r>
              <a:rPr lang="en-US" sz="2000" spc="380">
                <a:solidFill>
                  <a:srgbClr val="FFFFFF"/>
                </a:solidFill>
                <a:latin typeface="Montserrat Extra-Bold"/>
              </a:rPr>
              <a:t>RECOGNITION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76334" y="1730399"/>
            <a:ext cx="9388791" cy="1120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00"/>
              </a:lnSpc>
            </a:pPr>
          </a:p>
          <a:p>
            <a:pPr algn="just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Montserrat Classic"/>
              </a:rPr>
              <a:t>Features Selected  </a:t>
            </a:r>
          </a:p>
          <a:p>
            <a:pPr algn="just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Montserrat Classic"/>
              </a:rPr>
              <a:t> </a:t>
            </a:r>
          </a:p>
        </p:txBody>
      </p:sp>
      <p:pic>
        <p:nvPicPr>
          <p:cNvPr name="Picture 14" id="14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4486586" y="261212"/>
            <a:ext cx="899571" cy="940616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33443" y="0"/>
            <a:ext cx="9987043" cy="7657476"/>
            <a:chOff x="0" y="0"/>
            <a:chExt cx="13316058" cy="10209968"/>
          </a:xfrm>
        </p:grpSpPr>
        <p:sp>
          <p:nvSpPr>
            <p:cNvPr name="AutoShape 3" id="3"/>
            <p:cNvSpPr/>
            <p:nvPr/>
          </p:nvSpPr>
          <p:spPr>
            <a:xfrm>
              <a:off x="0" y="0"/>
              <a:ext cx="13316058" cy="10209968"/>
            </a:xfrm>
            <a:prstGeom prst="rect">
              <a:avLst/>
            </a:prstGeom>
            <a:solidFill>
              <a:srgbClr val="000000"/>
            </a:solidFill>
          </p:spPr>
        </p:sp>
      </p:grpSp>
      <p:grpSp>
        <p:nvGrpSpPr>
          <p:cNvPr name="Group 4" id="4"/>
          <p:cNvGrpSpPr/>
          <p:nvPr/>
        </p:nvGrpSpPr>
        <p:grpSpPr>
          <a:xfrm rot="5400000">
            <a:off x="-61948" y="-3359726"/>
            <a:ext cx="3277188" cy="6719452"/>
            <a:chOff x="0" y="0"/>
            <a:chExt cx="4975860" cy="10202359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4975860" cy="10202359"/>
            </a:xfrm>
            <a:custGeom>
              <a:avLst/>
              <a:gdLst/>
              <a:ahLst/>
              <a:cxnLst/>
              <a:rect r="r" b="b" t="t" l="l"/>
              <a:pathLst>
                <a:path h="10202359" w="4975860">
                  <a:moveTo>
                    <a:pt x="4975860" y="0"/>
                  </a:moveTo>
                  <a:lnTo>
                    <a:pt x="4975860" y="9331139"/>
                  </a:lnTo>
                  <a:lnTo>
                    <a:pt x="2486660" y="10202359"/>
                  </a:lnTo>
                  <a:lnTo>
                    <a:pt x="0" y="9331139"/>
                  </a:lnTo>
                  <a:lnTo>
                    <a:pt x="1270" y="8614859"/>
                  </a:lnTo>
                  <a:lnTo>
                    <a:pt x="6350" y="2453703"/>
                  </a:lnTo>
                  <a:lnTo>
                    <a:pt x="0" y="0"/>
                  </a:lnTo>
                  <a:lnTo>
                    <a:pt x="4975860" y="0"/>
                  </a:lnTo>
                  <a:close/>
                </a:path>
              </a:pathLst>
            </a:custGeom>
            <a:solidFill>
              <a:srgbClr val="008037"/>
            </a:solidFill>
          </p:spPr>
        </p:sp>
      </p:grpSp>
      <p:grpSp>
        <p:nvGrpSpPr>
          <p:cNvPr name="Group 6" id="6"/>
          <p:cNvGrpSpPr/>
          <p:nvPr/>
        </p:nvGrpSpPr>
        <p:grpSpPr>
          <a:xfrm rot="5400000">
            <a:off x="-61948" y="-3359726"/>
            <a:ext cx="3277188" cy="6719452"/>
            <a:chOff x="0" y="0"/>
            <a:chExt cx="4975860" cy="10202359"/>
          </a:xfrm>
        </p:grpSpPr>
        <p:sp>
          <p:nvSpPr>
            <p:cNvPr name="Freeform 7" id="7"/>
            <p:cNvSpPr/>
            <p:nvPr/>
          </p:nvSpPr>
          <p:spPr>
            <a:xfrm>
              <a:off x="0" y="0"/>
              <a:ext cx="4975860" cy="10202359"/>
            </a:xfrm>
            <a:custGeom>
              <a:avLst/>
              <a:gdLst/>
              <a:ahLst/>
              <a:cxnLst/>
              <a:rect r="r" b="b" t="t" l="l"/>
              <a:pathLst>
                <a:path h="10202359" w="4975860">
                  <a:moveTo>
                    <a:pt x="4975860" y="0"/>
                  </a:moveTo>
                  <a:lnTo>
                    <a:pt x="4975860" y="9331139"/>
                  </a:lnTo>
                  <a:lnTo>
                    <a:pt x="2486660" y="10202359"/>
                  </a:lnTo>
                  <a:lnTo>
                    <a:pt x="0" y="9331139"/>
                  </a:lnTo>
                  <a:lnTo>
                    <a:pt x="1270" y="8614859"/>
                  </a:lnTo>
                  <a:lnTo>
                    <a:pt x="6350" y="2453703"/>
                  </a:lnTo>
                  <a:lnTo>
                    <a:pt x="0" y="0"/>
                  </a:lnTo>
                  <a:lnTo>
                    <a:pt x="4975860" y="0"/>
                  </a:lnTo>
                  <a:close/>
                </a:path>
              </a:pathLst>
            </a:custGeom>
            <a:solidFill>
              <a:srgbClr val="008037"/>
            </a:solidFill>
          </p:spPr>
        </p:sp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4486586" y="261212"/>
            <a:ext cx="899571" cy="940616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517700" y="3828738"/>
            <a:ext cx="8837344" cy="2187243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394041" y="6911938"/>
            <a:ext cx="4210050" cy="198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679"/>
              </a:lnSpc>
            </a:pPr>
            <a:r>
              <a:rPr lang="en-US" sz="1200" spc="228">
                <a:solidFill>
                  <a:srgbClr val="FFFFFF"/>
                </a:solidFill>
                <a:latin typeface="Montserrat Classic"/>
              </a:rPr>
              <a:t>02 EXPLORATORY DATA ANALYSIS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86423" y="615796"/>
            <a:ext cx="5734050" cy="692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 spc="380">
                <a:solidFill>
                  <a:srgbClr val="FFFFFF"/>
                </a:solidFill>
                <a:latin typeface="Montserrat Extra-Bold"/>
              </a:rPr>
              <a:t>ANALYTIC </a:t>
            </a:r>
          </a:p>
          <a:p>
            <a:pPr>
              <a:lnSpc>
                <a:spcPts val="2800"/>
              </a:lnSpc>
            </a:pPr>
            <a:r>
              <a:rPr lang="en-US" sz="2000" spc="380">
                <a:solidFill>
                  <a:srgbClr val="FFFFFF"/>
                </a:solidFill>
                <a:latin typeface="Montserrat Extra-Bold"/>
              </a:rPr>
              <a:t>VISUALISATION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307138" y="615796"/>
            <a:ext cx="2839008" cy="692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2000" spc="380">
                <a:solidFill>
                  <a:srgbClr val="FFFFFF"/>
                </a:solidFill>
                <a:latin typeface="Montserrat Extra-Bold"/>
              </a:rPr>
              <a:t>PATTERN</a:t>
            </a:r>
          </a:p>
          <a:p>
            <a:pPr algn="r">
              <a:lnSpc>
                <a:spcPts val="2800"/>
              </a:lnSpc>
            </a:pPr>
            <a:r>
              <a:rPr lang="en-US" sz="2000" spc="380">
                <a:solidFill>
                  <a:srgbClr val="FFFFFF"/>
                </a:solidFill>
                <a:latin typeface="Montserrat Extra-Bold"/>
              </a:rPr>
              <a:t>RECOGNITION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94041" y="1975682"/>
            <a:ext cx="9388791" cy="931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779"/>
              </a:lnSpc>
            </a:pPr>
            <a:r>
              <a:rPr lang="en-US" sz="2699">
                <a:solidFill>
                  <a:srgbClr val="FFFFFF"/>
                </a:solidFill>
                <a:latin typeface="Montserrat Classic"/>
              </a:rPr>
              <a:t>ONE HOT ENCODING </a:t>
            </a:r>
          </a:p>
          <a:p>
            <a:pPr algn="just">
              <a:lnSpc>
                <a:spcPts val="3779"/>
              </a:lnSpc>
            </a:pPr>
            <a:r>
              <a:rPr lang="en-US" sz="2699">
                <a:solidFill>
                  <a:srgbClr val="FFFFFF"/>
                </a:solidFill>
                <a:latin typeface="Montserrat Classic"/>
              </a:rPr>
              <a:t> 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79686" y="2869127"/>
            <a:ext cx="7313371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Montserrat Light"/>
              </a:rPr>
              <a:t>Preprocessing categorical data for Machine Learning 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5892126" y="1891564"/>
            <a:ext cx="2670713" cy="292608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394041" y="6911938"/>
            <a:ext cx="4210050" cy="198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679"/>
              </a:lnSpc>
            </a:pPr>
            <a:r>
              <a:rPr lang="en-US" sz="1200" spc="228">
                <a:solidFill>
                  <a:srgbClr val="FFFFFF"/>
                </a:solidFill>
                <a:latin typeface="Montserrat Classic"/>
              </a:rPr>
              <a:t>03 MACHINE LEARNING 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63373" y="1300736"/>
            <a:ext cx="4828752" cy="13550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30"/>
              </a:lnSpc>
            </a:pPr>
            <a:r>
              <a:rPr lang="en-US" sz="3500" spc="665">
                <a:solidFill>
                  <a:srgbClr val="FFFFFF"/>
                </a:solidFill>
                <a:latin typeface="Montserrat Semi-Bold"/>
              </a:rPr>
              <a:t>MACHINE</a:t>
            </a:r>
          </a:p>
          <a:p>
            <a:pPr>
              <a:lnSpc>
                <a:spcPts val="5530"/>
              </a:lnSpc>
            </a:pPr>
            <a:r>
              <a:rPr lang="en-US" sz="3500" spc="665">
                <a:solidFill>
                  <a:srgbClr val="FFFFFF"/>
                </a:solidFill>
                <a:latin typeface="Montserrat Semi-Bold"/>
              </a:rPr>
              <a:t>LEARNING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44184" y="2981720"/>
            <a:ext cx="4828752" cy="2788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388620" indent="-194310" lvl="1">
              <a:lnSpc>
                <a:spcPts val="4500"/>
              </a:lnSpc>
              <a:buFont typeface="Arial"/>
              <a:buChar char="•"/>
            </a:pPr>
            <a:r>
              <a:rPr lang="en-US" sz="1800" spc="342">
                <a:solidFill>
                  <a:srgbClr val="FFFFFF"/>
                </a:solidFill>
                <a:latin typeface="Montserrat"/>
              </a:rPr>
              <a:t>DECISION TREE</a:t>
            </a:r>
          </a:p>
          <a:p>
            <a:pPr marL="388620" indent="-194310" lvl="1">
              <a:lnSpc>
                <a:spcPts val="4500"/>
              </a:lnSpc>
              <a:buFont typeface="Arial"/>
              <a:buChar char="•"/>
            </a:pPr>
            <a:r>
              <a:rPr lang="en-US" sz="1800" spc="342">
                <a:solidFill>
                  <a:srgbClr val="FFFFFF"/>
                </a:solidFill>
                <a:latin typeface="Montserrat"/>
              </a:rPr>
              <a:t>RANDOM FOREST</a:t>
            </a:r>
          </a:p>
          <a:p>
            <a:pPr marL="388620" indent="-194310" lvl="1">
              <a:lnSpc>
                <a:spcPts val="4500"/>
              </a:lnSpc>
              <a:buFont typeface="Arial"/>
              <a:buChar char="•"/>
            </a:pPr>
            <a:r>
              <a:rPr lang="en-US" sz="1800" spc="342">
                <a:solidFill>
                  <a:srgbClr val="FFFFFF"/>
                </a:solidFill>
                <a:latin typeface="Montserrat"/>
              </a:rPr>
              <a:t>K-NEAREST NEIGHBOUR</a:t>
            </a:r>
          </a:p>
          <a:p>
            <a:pPr marL="388620" indent="-194310" lvl="1">
              <a:lnSpc>
                <a:spcPts val="4500"/>
              </a:lnSpc>
              <a:buFont typeface="Arial"/>
              <a:buChar char="•"/>
            </a:pPr>
            <a:r>
              <a:rPr lang="en-US" sz="1800" spc="342">
                <a:solidFill>
                  <a:srgbClr val="FFFFFF"/>
                </a:solidFill>
                <a:latin typeface="Montserrat"/>
              </a:rPr>
              <a:t>LOGISTIC REGRESSION*</a:t>
            </a:r>
          </a:p>
          <a:p>
            <a:pPr marL="388620" indent="-194310" lvl="1">
              <a:lnSpc>
                <a:spcPts val="4500"/>
              </a:lnSpc>
              <a:buFont typeface="Arial"/>
              <a:buChar char="•"/>
            </a:pPr>
            <a:r>
              <a:rPr lang="en-US" sz="1800" spc="342">
                <a:solidFill>
                  <a:srgbClr val="FFFFFF"/>
                </a:solidFill>
                <a:latin typeface="Montserrat"/>
              </a:rPr>
              <a:t>GRADIENT BOOSTING*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268002" y="6911938"/>
            <a:ext cx="5278195" cy="198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679"/>
              </a:lnSpc>
            </a:pPr>
            <a:r>
              <a:rPr lang="en-US" sz="1200" spc="228">
                <a:solidFill>
                  <a:srgbClr val="FFFFFF"/>
                </a:solidFill>
                <a:latin typeface="Montserrat Classic"/>
              </a:rPr>
              <a:t>WILL NOT BE COVERED IN PRESENTATION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033791" y="6783967"/>
            <a:ext cx="3402273" cy="4159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22"/>
              </a:lnSpc>
            </a:pPr>
            <a:r>
              <a:rPr lang="en-US" sz="2373" spc="450">
                <a:solidFill>
                  <a:srgbClr val="FFFFFF"/>
                </a:solidFill>
                <a:latin typeface="Montserrat Classic"/>
              </a:rPr>
              <a:t>*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-61948" y="-3359726"/>
            <a:ext cx="3277188" cy="6719452"/>
            <a:chOff x="0" y="0"/>
            <a:chExt cx="4975860" cy="10202359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4975860" cy="10202359"/>
            </a:xfrm>
            <a:custGeom>
              <a:avLst/>
              <a:gdLst/>
              <a:ahLst/>
              <a:cxnLst/>
              <a:rect r="r" b="b" t="t" l="l"/>
              <a:pathLst>
                <a:path h="10202359" w="4975860">
                  <a:moveTo>
                    <a:pt x="4975860" y="0"/>
                  </a:moveTo>
                  <a:lnTo>
                    <a:pt x="4975860" y="9331139"/>
                  </a:lnTo>
                  <a:lnTo>
                    <a:pt x="2486660" y="10202359"/>
                  </a:lnTo>
                  <a:lnTo>
                    <a:pt x="0" y="9331139"/>
                  </a:lnTo>
                  <a:lnTo>
                    <a:pt x="1270" y="8614859"/>
                  </a:lnTo>
                  <a:lnTo>
                    <a:pt x="6350" y="2453703"/>
                  </a:lnTo>
                  <a:lnTo>
                    <a:pt x="0" y="0"/>
                  </a:lnTo>
                  <a:lnTo>
                    <a:pt x="4975860" y="0"/>
                  </a:lnTo>
                  <a:close/>
                </a:path>
              </a:pathLst>
            </a:custGeom>
            <a:solidFill>
              <a:srgbClr val="008037"/>
            </a:solidFill>
          </p:spPr>
        </p:sp>
      </p:grpSp>
      <p:grpSp>
        <p:nvGrpSpPr>
          <p:cNvPr name="Group 4" id="4"/>
          <p:cNvGrpSpPr/>
          <p:nvPr/>
        </p:nvGrpSpPr>
        <p:grpSpPr>
          <a:xfrm rot="5400000">
            <a:off x="-61948" y="-3359726"/>
            <a:ext cx="3277188" cy="6719452"/>
            <a:chOff x="0" y="0"/>
            <a:chExt cx="4975860" cy="10202359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4975860" cy="10202359"/>
            </a:xfrm>
            <a:custGeom>
              <a:avLst/>
              <a:gdLst/>
              <a:ahLst/>
              <a:cxnLst/>
              <a:rect r="r" b="b" t="t" l="l"/>
              <a:pathLst>
                <a:path h="10202359" w="4975860">
                  <a:moveTo>
                    <a:pt x="4975860" y="0"/>
                  </a:moveTo>
                  <a:lnTo>
                    <a:pt x="4975860" y="9331139"/>
                  </a:lnTo>
                  <a:lnTo>
                    <a:pt x="2486660" y="10202359"/>
                  </a:lnTo>
                  <a:lnTo>
                    <a:pt x="0" y="9331139"/>
                  </a:lnTo>
                  <a:lnTo>
                    <a:pt x="1270" y="8614859"/>
                  </a:lnTo>
                  <a:lnTo>
                    <a:pt x="6350" y="2453703"/>
                  </a:lnTo>
                  <a:lnTo>
                    <a:pt x="0" y="0"/>
                  </a:lnTo>
                  <a:lnTo>
                    <a:pt x="4975860" y="0"/>
                  </a:lnTo>
                  <a:close/>
                </a:path>
              </a:pathLst>
            </a:custGeom>
            <a:solidFill>
              <a:srgbClr val="008037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394041" y="6911938"/>
            <a:ext cx="4210050" cy="198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679"/>
              </a:lnSpc>
            </a:pPr>
            <a:r>
              <a:rPr lang="en-US" sz="1200" spc="228">
                <a:solidFill>
                  <a:srgbClr val="FFFFFF"/>
                </a:solidFill>
                <a:latin typeface="Montserrat Classic"/>
              </a:rPr>
              <a:t>02 EXPLORATORY DATA ANALYSIS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86423" y="615796"/>
            <a:ext cx="5734050" cy="692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 spc="380">
                <a:solidFill>
                  <a:srgbClr val="FFFFFF"/>
                </a:solidFill>
                <a:latin typeface="Montserrat Extra-Bold"/>
              </a:rPr>
              <a:t>ALGORITHMIC</a:t>
            </a:r>
          </a:p>
          <a:p>
            <a:pPr>
              <a:lnSpc>
                <a:spcPts val="2800"/>
              </a:lnSpc>
            </a:pPr>
            <a:r>
              <a:rPr lang="en-US" sz="2000" spc="380">
                <a:solidFill>
                  <a:srgbClr val="FFFFFF"/>
                </a:solidFill>
                <a:latin typeface="Montserrat Extra-Bold"/>
              </a:rPr>
              <a:t>OPTIMISATION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307138" y="615796"/>
            <a:ext cx="2839008" cy="692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2000" spc="380">
                <a:solidFill>
                  <a:srgbClr val="FFFFFF"/>
                </a:solidFill>
                <a:latin typeface="Montserrat Extra-Bold"/>
              </a:rPr>
              <a:t>MACHINE</a:t>
            </a:r>
          </a:p>
          <a:p>
            <a:pPr algn="r">
              <a:lnSpc>
                <a:spcPts val="2800"/>
              </a:lnSpc>
            </a:pPr>
            <a:r>
              <a:rPr lang="en-US" sz="2000" spc="380">
                <a:solidFill>
                  <a:srgbClr val="FFFFFF"/>
                </a:solidFill>
                <a:latin typeface="Montserrat Extra-Bold"/>
              </a:rPr>
              <a:t>LEARNING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62780" y="2410923"/>
            <a:ext cx="6975336" cy="397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93"/>
              </a:lnSpc>
            </a:pPr>
            <a:r>
              <a:rPr lang="en-US" sz="2352" spc="446">
                <a:solidFill>
                  <a:srgbClr val="FFFFFF"/>
                </a:solidFill>
                <a:latin typeface="Montserrat Semi-Bold"/>
              </a:rPr>
              <a:t>SPLITTING DATASET 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37283" y="2973001"/>
            <a:ext cx="8135657" cy="10306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45368" indent="-222684" lvl="1">
              <a:lnSpc>
                <a:spcPts val="2887"/>
              </a:lnSpc>
              <a:buFont typeface="Arial"/>
              <a:buChar char="•"/>
            </a:pPr>
            <a:r>
              <a:rPr lang="en-US" sz="2062">
                <a:solidFill>
                  <a:srgbClr val="FFFFFF"/>
                </a:solidFill>
                <a:latin typeface="Montserrat Light"/>
              </a:rPr>
              <a:t>Random split into train and test set </a:t>
            </a:r>
          </a:p>
          <a:p>
            <a:pPr algn="just">
              <a:lnSpc>
                <a:spcPts val="2494"/>
              </a:lnSpc>
            </a:pPr>
          </a:p>
          <a:p>
            <a:pPr algn="just">
              <a:lnSpc>
                <a:spcPts val="2887"/>
              </a:lnSpc>
            </a:pPr>
            <a:r>
              <a:rPr lang="en-US" sz="2062">
                <a:solidFill>
                  <a:srgbClr val="FFFFFF"/>
                </a:solidFill>
                <a:latin typeface="Montserrat Light"/>
              </a:rPr>
              <a:t> 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562780" y="4147937"/>
            <a:ext cx="8628039" cy="2257830"/>
            <a:chOff x="0" y="0"/>
            <a:chExt cx="11504052" cy="3010440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0" y="-47625"/>
              <a:ext cx="9300448" cy="5140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293"/>
                </a:lnSpc>
              </a:pPr>
              <a:r>
                <a:rPr lang="en-US" sz="2352" spc="446">
                  <a:solidFill>
                    <a:srgbClr val="FFFFFF"/>
                  </a:solidFill>
                  <a:latin typeface="Montserrat Semi-Bold"/>
                </a:rPr>
                <a:t>WHAT ARE WE LOOKING FOR?  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656510" y="672462"/>
              <a:ext cx="10847543" cy="23379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445368" indent="-222684" lvl="1">
                <a:lnSpc>
                  <a:spcPts val="2887"/>
                </a:lnSpc>
                <a:buFont typeface="Arial"/>
                <a:buChar char="•"/>
              </a:pPr>
              <a:r>
                <a:rPr lang="en-US" sz="2062">
                  <a:solidFill>
                    <a:srgbClr val="FFFFFF"/>
                  </a:solidFill>
                  <a:latin typeface="Montserrat Light"/>
                </a:rPr>
                <a:t>Balanced Accuracy Score </a:t>
              </a:r>
            </a:p>
            <a:p>
              <a:pPr algn="just" marL="890735" indent="-296912" lvl="2">
                <a:lnSpc>
                  <a:spcPts val="2887"/>
                </a:lnSpc>
                <a:buFont typeface="Arial"/>
                <a:buChar char="⚬"/>
              </a:pPr>
              <a:r>
                <a:rPr lang="en-US" sz="2062">
                  <a:solidFill>
                    <a:srgbClr val="FFFFFF"/>
                  </a:solidFill>
                  <a:latin typeface="Montserrat Light"/>
                </a:rPr>
                <a:t>The arithmetic mean of sensitivity and specificity</a:t>
              </a:r>
            </a:p>
            <a:p>
              <a:pPr algn="just" marL="890735" indent="-296912" lvl="2">
                <a:lnSpc>
                  <a:spcPts val="2887"/>
                </a:lnSpc>
                <a:buFont typeface="Arial"/>
                <a:buChar char="⚬"/>
              </a:pPr>
              <a:r>
                <a:rPr lang="en-US" sz="2062">
                  <a:solidFill>
                    <a:srgbClr val="FFFFFF"/>
                  </a:solidFill>
                  <a:latin typeface="Montserrat Light"/>
                </a:rPr>
                <a:t>Used to evaluate how good a classifier is</a:t>
              </a:r>
            </a:p>
            <a:p>
              <a:pPr algn="just">
                <a:lnSpc>
                  <a:spcPts val="2494"/>
                </a:lnSpc>
              </a:pPr>
            </a:p>
            <a:p>
              <a:pPr algn="just">
                <a:lnSpc>
                  <a:spcPts val="2887"/>
                </a:lnSpc>
              </a:pPr>
              <a:r>
                <a:rPr lang="en-US" sz="2062">
                  <a:solidFill>
                    <a:srgbClr val="FFFFFF"/>
                  </a:solidFill>
                  <a:latin typeface="Montserrat Light"/>
                </a:rPr>
                <a:t> </a:t>
              </a:r>
            </a:p>
          </p:txBody>
        </p:sp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4430138" y="530207"/>
            <a:ext cx="1012468" cy="77774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648847" y="-2785816"/>
            <a:ext cx="9987043" cy="7657476"/>
            <a:chOff x="0" y="0"/>
            <a:chExt cx="13316058" cy="10209968"/>
          </a:xfrm>
        </p:grpSpPr>
        <p:sp>
          <p:nvSpPr>
            <p:cNvPr name="AutoShape 3" id="3"/>
            <p:cNvSpPr/>
            <p:nvPr/>
          </p:nvSpPr>
          <p:spPr>
            <a:xfrm>
              <a:off x="0" y="0"/>
              <a:ext cx="13316058" cy="10209968"/>
            </a:xfrm>
            <a:prstGeom prst="rect">
              <a:avLst/>
            </a:prstGeom>
            <a:solidFill>
              <a:srgbClr val="000000"/>
            </a:solidFill>
          </p:spPr>
        </p:sp>
      </p:grpSp>
      <p:grpSp>
        <p:nvGrpSpPr>
          <p:cNvPr name="Group 4" id="4"/>
          <p:cNvGrpSpPr/>
          <p:nvPr/>
        </p:nvGrpSpPr>
        <p:grpSpPr>
          <a:xfrm rot="5400000">
            <a:off x="-61948" y="-3359726"/>
            <a:ext cx="3277188" cy="6719452"/>
            <a:chOff x="0" y="0"/>
            <a:chExt cx="4975860" cy="10202359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4975860" cy="10202359"/>
            </a:xfrm>
            <a:custGeom>
              <a:avLst/>
              <a:gdLst/>
              <a:ahLst/>
              <a:cxnLst/>
              <a:rect r="r" b="b" t="t" l="l"/>
              <a:pathLst>
                <a:path h="10202359" w="4975860">
                  <a:moveTo>
                    <a:pt x="4975860" y="0"/>
                  </a:moveTo>
                  <a:lnTo>
                    <a:pt x="4975860" y="9331139"/>
                  </a:lnTo>
                  <a:lnTo>
                    <a:pt x="2486660" y="10202359"/>
                  </a:lnTo>
                  <a:lnTo>
                    <a:pt x="0" y="9331139"/>
                  </a:lnTo>
                  <a:lnTo>
                    <a:pt x="1270" y="8614859"/>
                  </a:lnTo>
                  <a:lnTo>
                    <a:pt x="6350" y="2453703"/>
                  </a:lnTo>
                  <a:lnTo>
                    <a:pt x="0" y="0"/>
                  </a:lnTo>
                  <a:lnTo>
                    <a:pt x="4975860" y="0"/>
                  </a:lnTo>
                  <a:close/>
                </a:path>
              </a:pathLst>
            </a:custGeom>
            <a:solidFill>
              <a:srgbClr val="008037"/>
            </a:solidFill>
          </p:spPr>
        </p:sp>
      </p:grpSp>
      <p:grpSp>
        <p:nvGrpSpPr>
          <p:cNvPr name="Group 6" id="6"/>
          <p:cNvGrpSpPr/>
          <p:nvPr/>
        </p:nvGrpSpPr>
        <p:grpSpPr>
          <a:xfrm rot="5400000">
            <a:off x="-61948" y="-3359726"/>
            <a:ext cx="3277188" cy="6719452"/>
            <a:chOff x="0" y="0"/>
            <a:chExt cx="4975860" cy="10202359"/>
          </a:xfrm>
        </p:grpSpPr>
        <p:sp>
          <p:nvSpPr>
            <p:cNvPr name="Freeform 7" id="7"/>
            <p:cNvSpPr/>
            <p:nvPr/>
          </p:nvSpPr>
          <p:spPr>
            <a:xfrm>
              <a:off x="0" y="0"/>
              <a:ext cx="4975860" cy="10202359"/>
            </a:xfrm>
            <a:custGeom>
              <a:avLst/>
              <a:gdLst/>
              <a:ahLst/>
              <a:cxnLst/>
              <a:rect r="r" b="b" t="t" l="l"/>
              <a:pathLst>
                <a:path h="10202359" w="4975860">
                  <a:moveTo>
                    <a:pt x="4975860" y="0"/>
                  </a:moveTo>
                  <a:lnTo>
                    <a:pt x="4975860" y="9331139"/>
                  </a:lnTo>
                  <a:lnTo>
                    <a:pt x="2486660" y="10202359"/>
                  </a:lnTo>
                  <a:lnTo>
                    <a:pt x="0" y="9331139"/>
                  </a:lnTo>
                  <a:lnTo>
                    <a:pt x="1270" y="8614859"/>
                  </a:lnTo>
                  <a:lnTo>
                    <a:pt x="6350" y="2453703"/>
                  </a:lnTo>
                  <a:lnTo>
                    <a:pt x="0" y="0"/>
                  </a:lnTo>
                  <a:lnTo>
                    <a:pt x="4975860" y="0"/>
                  </a:lnTo>
                  <a:close/>
                </a:path>
              </a:pathLst>
            </a:custGeom>
            <a:solidFill>
              <a:srgbClr val="008037"/>
            </a:solidFill>
          </p:spPr>
        </p:sp>
      </p:grpSp>
      <p:sp>
        <p:nvSpPr>
          <p:cNvPr name="TextBox 8" id="8"/>
          <p:cNvSpPr txBox="true"/>
          <p:nvPr/>
        </p:nvSpPr>
        <p:spPr>
          <a:xfrm rot="0">
            <a:off x="394041" y="6911938"/>
            <a:ext cx="4210050" cy="198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679"/>
              </a:lnSpc>
            </a:pPr>
            <a:r>
              <a:rPr lang="en-US" sz="1200" spc="228">
                <a:solidFill>
                  <a:srgbClr val="FFFFFF"/>
                </a:solidFill>
                <a:latin typeface="Montserrat Classic"/>
              </a:rPr>
              <a:t>03 MACHINE LEARNING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86423" y="615796"/>
            <a:ext cx="5734050" cy="692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 spc="380">
                <a:solidFill>
                  <a:srgbClr val="FFFFFF"/>
                </a:solidFill>
                <a:latin typeface="Montserrat Extra-Bold"/>
              </a:rPr>
              <a:t>ALGORITHMIC</a:t>
            </a:r>
          </a:p>
          <a:p>
            <a:pPr>
              <a:lnSpc>
                <a:spcPts val="2800"/>
              </a:lnSpc>
            </a:pPr>
            <a:r>
              <a:rPr lang="en-US" sz="2000" spc="380">
                <a:solidFill>
                  <a:srgbClr val="FFFFFF"/>
                </a:solidFill>
                <a:latin typeface="Montserrat Extra-Bold"/>
              </a:rPr>
              <a:t>OPTIMISATION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307138" y="615796"/>
            <a:ext cx="2839008" cy="692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2000" spc="380">
                <a:solidFill>
                  <a:srgbClr val="FFFFFF"/>
                </a:solidFill>
                <a:latin typeface="Montserrat Extra-Bold"/>
              </a:rPr>
              <a:t>MACHINE</a:t>
            </a:r>
          </a:p>
          <a:p>
            <a:pPr algn="r">
              <a:lnSpc>
                <a:spcPts val="2800"/>
              </a:lnSpc>
            </a:pPr>
            <a:r>
              <a:rPr lang="en-US" sz="2000" spc="380">
                <a:solidFill>
                  <a:srgbClr val="FFFFFF"/>
                </a:solidFill>
                <a:latin typeface="Montserrat Extra-Bold"/>
              </a:rPr>
              <a:t>LEARNING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14146" y="2288282"/>
            <a:ext cx="6975336" cy="397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93"/>
              </a:lnSpc>
            </a:pPr>
            <a:r>
              <a:rPr lang="en-US" sz="2352" spc="446">
                <a:solidFill>
                  <a:srgbClr val="FFFFFF"/>
                </a:solidFill>
                <a:latin typeface="Montserrat Semi-Bold"/>
              </a:rPr>
              <a:t>GRID SEARCH  </a:t>
            </a:r>
          </a:p>
        </p:txBody>
      </p:sp>
      <p:pic>
        <p:nvPicPr>
          <p:cNvPr name="Picture 12" id="12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4430138" y="530207"/>
            <a:ext cx="1012468" cy="777740"/>
          </a:xfrm>
          <a:prstGeom prst="rect">
            <a:avLst/>
          </a:prstGeom>
        </p:spPr>
      </p:pic>
      <p:grpSp>
        <p:nvGrpSpPr>
          <p:cNvPr name="Group 13" id="13"/>
          <p:cNvGrpSpPr/>
          <p:nvPr/>
        </p:nvGrpSpPr>
        <p:grpSpPr>
          <a:xfrm rot="0">
            <a:off x="1329032" y="3121406"/>
            <a:ext cx="7095535" cy="2941598"/>
            <a:chOff x="0" y="0"/>
            <a:chExt cx="9460714" cy="3922131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908411" y="365719"/>
              <a:ext cx="7643891" cy="355641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2607"/>
                </a:lnSpc>
              </a:pPr>
              <a:r>
                <a:rPr lang="en-US" sz="1862">
                  <a:solidFill>
                    <a:srgbClr val="FFFFFF"/>
                  </a:solidFill>
                  <a:latin typeface="Montserrat Light"/>
                </a:rPr>
                <a:t>Uses a different combination of all the specified hyperparameters and their values and calculates the performance for each combination and selects the best value for the hyperparameters</a:t>
              </a:r>
            </a:p>
            <a:p>
              <a:pPr algn="just">
                <a:lnSpc>
                  <a:spcPts val="3725"/>
                </a:lnSpc>
              </a:pPr>
            </a:p>
            <a:p>
              <a:pPr algn="just">
                <a:lnSpc>
                  <a:spcPts val="2607"/>
                </a:lnSpc>
              </a:pPr>
            </a:p>
            <a:p>
              <a:pPr algn="just">
                <a:lnSpc>
                  <a:spcPts val="2214"/>
                </a:lnSpc>
              </a:pPr>
            </a:p>
            <a:p>
              <a:pPr algn="just">
                <a:lnSpc>
                  <a:spcPts val="2607"/>
                </a:lnSpc>
              </a:pPr>
              <a:r>
                <a:rPr lang="en-US" sz="1862">
                  <a:solidFill>
                    <a:srgbClr val="FFFFFF"/>
                  </a:solidFill>
                  <a:latin typeface="Montserrat Light"/>
                </a:rPr>
                <a:t> </a:t>
              </a:r>
            </a:p>
          </p:txBody>
        </p:sp>
        <p:grpSp>
          <p:nvGrpSpPr>
            <p:cNvPr name="Group 15" id="15"/>
            <p:cNvGrpSpPr/>
            <p:nvPr/>
          </p:nvGrpSpPr>
          <p:grpSpPr>
            <a:xfrm rot="0">
              <a:off x="0" y="0"/>
              <a:ext cx="9460714" cy="2632458"/>
              <a:chOff x="0" y="0"/>
              <a:chExt cx="3285950" cy="914320"/>
            </a:xfrm>
          </p:grpSpPr>
          <p:sp>
            <p:nvSpPr>
              <p:cNvPr name="Freeform 16" id="16"/>
              <p:cNvSpPr/>
              <p:nvPr/>
            </p:nvSpPr>
            <p:spPr>
              <a:xfrm>
                <a:off x="0" y="0"/>
                <a:ext cx="3285950" cy="914320"/>
              </a:xfrm>
              <a:custGeom>
                <a:avLst/>
                <a:gdLst/>
                <a:ahLst/>
                <a:cxnLst/>
                <a:rect r="r" b="b" t="t" l="l"/>
                <a:pathLst>
                  <a:path h="914320" w="3285950">
                    <a:moveTo>
                      <a:pt x="0" y="0"/>
                    </a:moveTo>
                    <a:lnTo>
                      <a:pt x="0" y="914320"/>
                    </a:lnTo>
                    <a:lnTo>
                      <a:pt x="3285950" y="914320"/>
                    </a:lnTo>
                    <a:lnTo>
                      <a:pt x="3285950" y="0"/>
                    </a:lnTo>
                    <a:lnTo>
                      <a:pt x="0" y="0"/>
                    </a:lnTo>
                    <a:close/>
                    <a:moveTo>
                      <a:pt x="3224990" y="853360"/>
                    </a:moveTo>
                    <a:lnTo>
                      <a:pt x="59690" y="853360"/>
                    </a:lnTo>
                    <a:lnTo>
                      <a:pt x="59690" y="59690"/>
                    </a:lnTo>
                    <a:lnTo>
                      <a:pt x="3224990" y="59690"/>
                    </a:lnTo>
                    <a:lnTo>
                      <a:pt x="3224990" y="853360"/>
                    </a:lnTo>
                    <a:close/>
                  </a:path>
                </a:pathLst>
              </a:custGeom>
              <a:solidFill>
                <a:srgbClr val="008037"/>
              </a:solidFill>
            </p:spPr>
          </p:sp>
        </p:grpSp>
      </p:grp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-61948" y="-3359726"/>
            <a:ext cx="3277188" cy="6719452"/>
            <a:chOff x="0" y="0"/>
            <a:chExt cx="4975860" cy="10202359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4975860" cy="10202359"/>
            </a:xfrm>
            <a:custGeom>
              <a:avLst/>
              <a:gdLst/>
              <a:ahLst/>
              <a:cxnLst/>
              <a:rect r="r" b="b" t="t" l="l"/>
              <a:pathLst>
                <a:path h="10202359" w="4975860">
                  <a:moveTo>
                    <a:pt x="4975860" y="0"/>
                  </a:moveTo>
                  <a:lnTo>
                    <a:pt x="4975860" y="9331139"/>
                  </a:lnTo>
                  <a:lnTo>
                    <a:pt x="2486660" y="10202359"/>
                  </a:lnTo>
                  <a:lnTo>
                    <a:pt x="0" y="9331139"/>
                  </a:lnTo>
                  <a:lnTo>
                    <a:pt x="1270" y="8614859"/>
                  </a:lnTo>
                  <a:lnTo>
                    <a:pt x="6350" y="2453703"/>
                  </a:lnTo>
                  <a:lnTo>
                    <a:pt x="0" y="0"/>
                  </a:lnTo>
                  <a:lnTo>
                    <a:pt x="4975860" y="0"/>
                  </a:lnTo>
                  <a:close/>
                </a:path>
              </a:pathLst>
            </a:custGeom>
            <a:solidFill>
              <a:srgbClr val="008037"/>
            </a:solidFill>
          </p:spPr>
        </p:sp>
      </p:grpSp>
      <p:grpSp>
        <p:nvGrpSpPr>
          <p:cNvPr name="Group 4" id="4"/>
          <p:cNvGrpSpPr/>
          <p:nvPr/>
        </p:nvGrpSpPr>
        <p:grpSpPr>
          <a:xfrm rot="5400000">
            <a:off x="-61948" y="-3359726"/>
            <a:ext cx="3277188" cy="6719452"/>
            <a:chOff x="0" y="0"/>
            <a:chExt cx="4975860" cy="10202359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4975860" cy="10202359"/>
            </a:xfrm>
            <a:custGeom>
              <a:avLst/>
              <a:gdLst/>
              <a:ahLst/>
              <a:cxnLst/>
              <a:rect r="r" b="b" t="t" l="l"/>
              <a:pathLst>
                <a:path h="10202359" w="4975860">
                  <a:moveTo>
                    <a:pt x="4975860" y="0"/>
                  </a:moveTo>
                  <a:lnTo>
                    <a:pt x="4975860" y="9331139"/>
                  </a:lnTo>
                  <a:lnTo>
                    <a:pt x="2486660" y="10202359"/>
                  </a:lnTo>
                  <a:lnTo>
                    <a:pt x="0" y="9331139"/>
                  </a:lnTo>
                  <a:lnTo>
                    <a:pt x="1270" y="8614859"/>
                  </a:lnTo>
                  <a:lnTo>
                    <a:pt x="6350" y="2453703"/>
                  </a:lnTo>
                  <a:lnTo>
                    <a:pt x="0" y="0"/>
                  </a:lnTo>
                  <a:lnTo>
                    <a:pt x="4975860" y="0"/>
                  </a:lnTo>
                  <a:close/>
                </a:path>
              </a:pathLst>
            </a:custGeom>
            <a:solidFill>
              <a:srgbClr val="008037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576646" y="3508614"/>
            <a:ext cx="6405313" cy="1510856"/>
            <a:chOff x="0" y="0"/>
            <a:chExt cx="3285950" cy="775075"/>
          </a:xfrm>
        </p:grpSpPr>
        <p:sp>
          <p:nvSpPr>
            <p:cNvPr name="Freeform 7" id="7"/>
            <p:cNvSpPr/>
            <p:nvPr/>
          </p:nvSpPr>
          <p:spPr>
            <a:xfrm>
              <a:off x="0" y="0"/>
              <a:ext cx="3285950" cy="775075"/>
            </a:xfrm>
            <a:custGeom>
              <a:avLst/>
              <a:gdLst/>
              <a:ahLst/>
              <a:cxnLst/>
              <a:rect r="r" b="b" t="t" l="l"/>
              <a:pathLst>
                <a:path h="775075" w="3285950">
                  <a:moveTo>
                    <a:pt x="0" y="0"/>
                  </a:moveTo>
                  <a:lnTo>
                    <a:pt x="0" y="775075"/>
                  </a:lnTo>
                  <a:lnTo>
                    <a:pt x="3285950" y="775075"/>
                  </a:lnTo>
                  <a:lnTo>
                    <a:pt x="3285950" y="0"/>
                  </a:lnTo>
                  <a:lnTo>
                    <a:pt x="0" y="0"/>
                  </a:lnTo>
                  <a:close/>
                  <a:moveTo>
                    <a:pt x="3224990" y="714115"/>
                  </a:moveTo>
                  <a:lnTo>
                    <a:pt x="59690" y="714115"/>
                  </a:lnTo>
                  <a:lnTo>
                    <a:pt x="59690" y="59690"/>
                  </a:lnTo>
                  <a:lnTo>
                    <a:pt x="3224990" y="59690"/>
                  </a:lnTo>
                  <a:lnTo>
                    <a:pt x="3224990" y="714115"/>
                  </a:lnTo>
                  <a:close/>
                </a:path>
              </a:pathLst>
            </a:custGeom>
            <a:solidFill>
              <a:srgbClr val="008037"/>
            </a:solidFill>
          </p:spPr>
        </p:sp>
      </p:grpSp>
      <p:sp>
        <p:nvSpPr>
          <p:cNvPr name="TextBox 8" id="8"/>
          <p:cNvSpPr txBox="true"/>
          <p:nvPr/>
        </p:nvSpPr>
        <p:spPr>
          <a:xfrm rot="0">
            <a:off x="394041" y="6911938"/>
            <a:ext cx="4210050" cy="198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679"/>
              </a:lnSpc>
            </a:pPr>
            <a:r>
              <a:rPr lang="en-US" sz="1200" spc="228">
                <a:solidFill>
                  <a:srgbClr val="FFFFFF"/>
                </a:solidFill>
                <a:latin typeface="Montserrat Classic"/>
              </a:rPr>
              <a:t>03 MACHINE LEARNING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86423" y="615796"/>
            <a:ext cx="5734050" cy="692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 spc="380">
                <a:solidFill>
                  <a:srgbClr val="FFFFFF"/>
                </a:solidFill>
                <a:latin typeface="Montserrat Extra-Bold"/>
              </a:rPr>
              <a:t>ALGORITHMIC</a:t>
            </a:r>
          </a:p>
          <a:p>
            <a:pPr>
              <a:lnSpc>
                <a:spcPts val="2800"/>
              </a:lnSpc>
            </a:pPr>
            <a:r>
              <a:rPr lang="en-US" sz="2000" spc="380">
                <a:solidFill>
                  <a:srgbClr val="FFFFFF"/>
                </a:solidFill>
                <a:latin typeface="Montserrat Extra-Bold"/>
              </a:rPr>
              <a:t>OPTIMISATION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307138" y="615796"/>
            <a:ext cx="2839008" cy="692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2000" spc="380">
                <a:solidFill>
                  <a:srgbClr val="FFFFFF"/>
                </a:solidFill>
                <a:latin typeface="Montserrat Extra-Bold"/>
              </a:rPr>
              <a:t>MACHINE</a:t>
            </a:r>
          </a:p>
          <a:p>
            <a:pPr algn="r">
              <a:lnSpc>
                <a:spcPts val="2800"/>
              </a:lnSpc>
            </a:pPr>
            <a:r>
              <a:rPr lang="en-US" sz="2000" spc="380">
                <a:solidFill>
                  <a:srgbClr val="FFFFFF"/>
                </a:solidFill>
                <a:latin typeface="Montserrat Extra-Bold"/>
              </a:rPr>
              <a:t>LEARNING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94041" y="2515213"/>
            <a:ext cx="6975336" cy="397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93"/>
              </a:lnSpc>
            </a:pPr>
            <a:r>
              <a:rPr lang="en-US" sz="2352" spc="446" u="sng">
                <a:solidFill>
                  <a:srgbClr val="FFFFFF"/>
                </a:solidFill>
                <a:latin typeface="Montserrat Semi-Bold"/>
              </a:rPr>
              <a:t>DECISION TREE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973097" y="3727306"/>
            <a:ext cx="5576986" cy="1025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33"/>
              </a:lnSpc>
            </a:pPr>
            <a:r>
              <a:rPr lang="en-US" sz="1952">
                <a:solidFill>
                  <a:srgbClr val="FFFFFF"/>
                </a:solidFill>
                <a:latin typeface="Montserrat Light"/>
              </a:rPr>
              <a:t>Supervised Machine Learning Algorithm where the data is continuously split according to a certain parameter (popularity)</a:t>
            </a:r>
          </a:p>
        </p:txBody>
      </p:sp>
      <p:pic>
        <p:nvPicPr>
          <p:cNvPr name="Picture 13" id="13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4430138" y="530207"/>
            <a:ext cx="1012468" cy="7777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33443" y="0"/>
            <a:ext cx="9987043" cy="7657476"/>
            <a:chOff x="0" y="0"/>
            <a:chExt cx="13316058" cy="10209968"/>
          </a:xfrm>
        </p:grpSpPr>
        <p:sp>
          <p:nvSpPr>
            <p:cNvPr name="AutoShape 3" id="3"/>
            <p:cNvSpPr/>
            <p:nvPr/>
          </p:nvSpPr>
          <p:spPr>
            <a:xfrm>
              <a:off x="0" y="0"/>
              <a:ext cx="13316058" cy="10209968"/>
            </a:xfrm>
            <a:prstGeom prst="rect">
              <a:avLst/>
            </a:prstGeom>
            <a:solidFill>
              <a:srgbClr val="000000"/>
            </a:solidFill>
          </p:spPr>
        </p:sp>
      </p:grpSp>
      <p:grpSp>
        <p:nvGrpSpPr>
          <p:cNvPr name="Group 4" id="4"/>
          <p:cNvGrpSpPr/>
          <p:nvPr/>
        </p:nvGrpSpPr>
        <p:grpSpPr>
          <a:xfrm rot="5400000">
            <a:off x="-61948" y="-3359726"/>
            <a:ext cx="3277188" cy="6719452"/>
            <a:chOff x="0" y="0"/>
            <a:chExt cx="4975860" cy="10202359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4975860" cy="10202359"/>
            </a:xfrm>
            <a:custGeom>
              <a:avLst/>
              <a:gdLst/>
              <a:ahLst/>
              <a:cxnLst/>
              <a:rect r="r" b="b" t="t" l="l"/>
              <a:pathLst>
                <a:path h="10202359" w="4975860">
                  <a:moveTo>
                    <a:pt x="4975860" y="0"/>
                  </a:moveTo>
                  <a:lnTo>
                    <a:pt x="4975860" y="9331139"/>
                  </a:lnTo>
                  <a:lnTo>
                    <a:pt x="2486660" y="10202359"/>
                  </a:lnTo>
                  <a:lnTo>
                    <a:pt x="0" y="9331139"/>
                  </a:lnTo>
                  <a:lnTo>
                    <a:pt x="1270" y="8614859"/>
                  </a:lnTo>
                  <a:lnTo>
                    <a:pt x="6350" y="2453703"/>
                  </a:lnTo>
                  <a:lnTo>
                    <a:pt x="0" y="0"/>
                  </a:lnTo>
                  <a:lnTo>
                    <a:pt x="4975860" y="0"/>
                  </a:lnTo>
                  <a:close/>
                </a:path>
              </a:pathLst>
            </a:custGeom>
            <a:solidFill>
              <a:srgbClr val="008037"/>
            </a:solidFill>
          </p:spPr>
        </p: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4604091" y="313250"/>
            <a:ext cx="664562" cy="1126376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399817" y="2938811"/>
            <a:ext cx="2622263" cy="2670824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731520" y="615796"/>
            <a:ext cx="5734050" cy="692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 spc="380">
                <a:solidFill>
                  <a:srgbClr val="FFFFFF"/>
                </a:solidFill>
                <a:latin typeface="Montserrat Extra-Bold"/>
              </a:rPr>
              <a:t>SAMPLE </a:t>
            </a:r>
          </a:p>
          <a:p>
            <a:pPr>
              <a:lnSpc>
                <a:spcPts val="2800"/>
              </a:lnSpc>
            </a:pPr>
            <a:r>
              <a:rPr lang="en-US" sz="2000" spc="380">
                <a:solidFill>
                  <a:srgbClr val="FFFFFF"/>
                </a:solidFill>
                <a:latin typeface="Montserrat Extra-Bold"/>
              </a:rPr>
              <a:t>COLLECTION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94041" y="6911938"/>
            <a:ext cx="4210050" cy="198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679"/>
              </a:lnSpc>
            </a:pPr>
            <a:r>
              <a:rPr lang="en-US" sz="1200" spc="228">
                <a:solidFill>
                  <a:srgbClr val="FFFFFF"/>
                </a:solidFill>
                <a:latin typeface="Montserrat Classic"/>
              </a:rPr>
              <a:t>01 INTRODUCTION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307138" y="615796"/>
            <a:ext cx="2839008" cy="692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2000" spc="380">
                <a:solidFill>
                  <a:srgbClr val="FFFFFF"/>
                </a:solidFill>
                <a:latin typeface="Montserrat Extra-Bold"/>
              </a:rPr>
              <a:t>PRACTICAL MOTIVATION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59123" y="2264767"/>
            <a:ext cx="5202522" cy="6498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2352" spc="446">
                <a:solidFill>
                  <a:srgbClr val="FFFFFF"/>
                </a:solidFill>
                <a:latin typeface="Montserrat Semi-Bold"/>
              </a:rPr>
              <a:t>EXISTING STATISTICS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31520" y="3279178"/>
            <a:ext cx="7953996" cy="995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74979" indent="-237490" lvl="1">
              <a:lnSpc>
                <a:spcPts val="4179"/>
              </a:lnSpc>
              <a:buFont typeface="Arial"/>
              <a:buChar char="•"/>
            </a:pPr>
            <a:r>
              <a:rPr lang="en-US" sz="2199">
                <a:solidFill>
                  <a:srgbClr val="FFFFFF"/>
                </a:solidFill>
                <a:latin typeface="Montserrat Classic"/>
              </a:rPr>
              <a:t>0.7% artists on Spotify earn 90% of the total revenue </a:t>
            </a:r>
          </a:p>
          <a:p>
            <a:pPr algn="just" marL="474979" indent="-237490" lvl="1">
              <a:lnSpc>
                <a:spcPts val="4179"/>
              </a:lnSpc>
              <a:buFont typeface="Arial"/>
              <a:buChar char="•"/>
            </a:pPr>
            <a:r>
              <a:rPr lang="en-US" sz="2199">
                <a:solidFill>
                  <a:srgbClr val="FFFFFF"/>
                </a:solidFill>
                <a:latin typeface="Montserrat Classic"/>
              </a:rPr>
              <a:t>Spotify pays $0.033 - $0.054 per stream </a:t>
            </a: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-61948" y="-3359726"/>
            <a:ext cx="3277188" cy="6719452"/>
            <a:chOff x="0" y="0"/>
            <a:chExt cx="4975860" cy="10202359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4975860" cy="10202359"/>
            </a:xfrm>
            <a:custGeom>
              <a:avLst/>
              <a:gdLst/>
              <a:ahLst/>
              <a:cxnLst/>
              <a:rect r="r" b="b" t="t" l="l"/>
              <a:pathLst>
                <a:path h="10202359" w="4975860">
                  <a:moveTo>
                    <a:pt x="4975860" y="0"/>
                  </a:moveTo>
                  <a:lnTo>
                    <a:pt x="4975860" y="9331139"/>
                  </a:lnTo>
                  <a:lnTo>
                    <a:pt x="2486660" y="10202359"/>
                  </a:lnTo>
                  <a:lnTo>
                    <a:pt x="0" y="9331139"/>
                  </a:lnTo>
                  <a:lnTo>
                    <a:pt x="1270" y="8614859"/>
                  </a:lnTo>
                  <a:lnTo>
                    <a:pt x="6350" y="2453703"/>
                  </a:lnTo>
                  <a:lnTo>
                    <a:pt x="0" y="0"/>
                  </a:lnTo>
                  <a:lnTo>
                    <a:pt x="4975860" y="0"/>
                  </a:lnTo>
                  <a:close/>
                </a:path>
              </a:pathLst>
            </a:custGeom>
            <a:solidFill>
              <a:srgbClr val="008037"/>
            </a:solidFill>
          </p:spPr>
        </p:sp>
      </p:grpSp>
      <p:grpSp>
        <p:nvGrpSpPr>
          <p:cNvPr name="Group 4" id="4"/>
          <p:cNvGrpSpPr/>
          <p:nvPr/>
        </p:nvGrpSpPr>
        <p:grpSpPr>
          <a:xfrm rot="5400000">
            <a:off x="-61948" y="-3359726"/>
            <a:ext cx="3277188" cy="6719452"/>
            <a:chOff x="0" y="0"/>
            <a:chExt cx="4975860" cy="10202359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4975860" cy="10202359"/>
            </a:xfrm>
            <a:custGeom>
              <a:avLst/>
              <a:gdLst/>
              <a:ahLst/>
              <a:cxnLst/>
              <a:rect r="r" b="b" t="t" l="l"/>
              <a:pathLst>
                <a:path h="10202359" w="4975860">
                  <a:moveTo>
                    <a:pt x="4975860" y="0"/>
                  </a:moveTo>
                  <a:lnTo>
                    <a:pt x="4975860" y="9331139"/>
                  </a:lnTo>
                  <a:lnTo>
                    <a:pt x="2486660" y="10202359"/>
                  </a:lnTo>
                  <a:lnTo>
                    <a:pt x="0" y="9331139"/>
                  </a:lnTo>
                  <a:lnTo>
                    <a:pt x="1270" y="8614859"/>
                  </a:lnTo>
                  <a:lnTo>
                    <a:pt x="6350" y="2453703"/>
                  </a:lnTo>
                  <a:lnTo>
                    <a:pt x="0" y="0"/>
                  </a:lnTo>
                  <a:lnTo>
                    <a:pt x="4975860" y="0"/>
                  </a:lnTo>
                  <a:close/>
                </a:path>
              </a:pathLst>
            </a:custGeom>
            <a:solidFill>
              <a:srgbClr val="008037"/>
            </a:solidFill>
          </p:spPr>
        </p: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162784" y="3760260"/>
            <a:ext cx="7547175" cy="2699276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394041" y="6911938"/>
            <a:ext cx="4210050" cy="198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679"/>
              </a:lnSpc>
            </a:pPr>
            <a:r>
              <a:rPr lang="en-US" sz="1200" spc="228">
                <a:solidFill>
                  <a:srgbClr val="FFFFFF"/>
                </a:solidFill>
                <a:latin typeface="Montserrat Classic"/>
              </a:rPr>
              <a:t>03 MACHINE LEARNING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86423" y="615796"/>
            <a:ext cx="5734050" cy="692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 spc="380">
                <a:solidFill>
                  <a:srgbClr val="FFFFFF"/>
                </a:solidFill>
                <a:latin typeface="Montserrat Extra-Bold"/>
              </a:rPr>
              <a:t>ALGORITHMIC</a:t>
            </a:r>
          </a:p>
          <a:p>
            <a:pPr>
              <a:lnSpc>
                <a:spcPts val="2800"/>
              </a:lnSpc>
            </a:pPr>
            <a:r>
              <a:rPr lang="en-US" sz="2000" spc="380">
                <a:solidFill>
                  <a:srgbClr val="FFFFFF"/>
                </a:solidFill>
                <a:latin typeface="Montserrat Extra-Bold"/>
              </a:rPr>
              <a:t>OPTIMISATION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307138" y="615796"/>
            <a:ext cx="2839008" cy="692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2000" spc="380">
                <a:solidFill>
                  <a:srgbClr val="FFFFFF"/>
                </a:solidFill>
                <a:latin typeface="Montserrat Extra-Bold"/>
              </a:rPr>
              <a:t>MACHINE</a:t>
            </a:r>
          </a:p>
          <a:p>
            <a:pPr algn="r">
              <a:lnSpc>
                <a:spcPts val="2800"/>
              </a:lnSpc>
            </a:pPr>
            <a:r>
              <a:rPr lang="en-US" sz="2000" spc="380">
                <a:solidFill>
                  <a:srgbClr val="FFFFFF"/>
                </a:solidFill>
                <a:latin typeface="Montserrat Extra-Bold"/>
              </a:rPr>
              <a:t>LEARNING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267031" y="1740484"/>
            <a:ext cx="3338682" cy="413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33"/>
              </a:lnSpc>
            </a:pPr>
            <a:r>
              <a:rPr lang="en-US" sz="2452" spc="465">
                <a:solidFill>
                  <a:srgbClr val="FFFFFF"/>
                </a:solidFill>
                <a:latin typeface="Montserrat Semi-Bold Bold"/>
              </a:rPr>
              <a:t>DECISION TREE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06143" y="2381077"/>
            <a:ext cx="8907871" cy="17478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45368" indent="-222684" lvl="1">
              <a:lnSpc>
                <a:spcPts val="2887"/>
              </a:lnSpc>
              <a:buFont typeface="Arial"/>
              <a:buChar char="•"/>
            </a:pPr>
            <a:r>
              <a:rPr lang="en-US" sz="2062">
                <a:solidFill>
                  <a:srgbClr val="FFFFFF"/>
                </a:solidFill>
                <a:latin typeface="Montserrat Light"/>
              </a:rPr>
              <a:t> Class_weight = "balanced" for imbalanced data </a:t>
            </a:r>
          </a:p>
          <a:p>
            <a:pPr algn="just" marL="445368" indent="-222684" lvl="1">
              <a:lnSpc>
                <a:spcPts val="2887"/>
              </a:lnSpc>
              <a:buFont typeface="Arial"/>
              <a:buChar char="•"/>
            </a:pPr>
            <a:r>
              <a:rPr lang="en-US" sz="2062">
                <a:solidFill>
                  <a:srgbClr val="FFFFFF"/>
                </a:solidFill>
                <a:latin typeface="Montserrat Light"/>
              </a:rPr>
              <a:t>Balanced accuracy score = 58.4%</a:t>
            </a:r>
          </a:p>
          <a:p>
            <a:pPr algn="just" marL="445368" indent="-222684" lvl="1">
              <a:lnSpc>
                <a:spcPts val="2887"/>
              </a:lnSpc>
              <a:buFont typeface="Arial"/>
              <a:buChar char="•"/>
            </a:pPr>
            <a:r>
              <a:rPr lang="en-US" sz="2062">
                <a:solidFill>
                  <a:srgbClr val="FFFFFF"/>
                </a:solidFill>
                <a:latin typeface="Montserrat Light"/>
              </a:rPr>
              <a:t>Decent TPR (76%) but poor TNR (39.9%)</a:t>
            </a:r>
          </a:p>
          <a:p>
            <a:pPr algn="just">
              <a:lnSpc>
                <a:spcPts val="2494"/>
              </a:lnSpc>
            </a:pPr>
          </a:p>
          <a:p>
            <a:pPr algn="just">
              <a:lnSpc>
                <a:spcPts val="2887"/>
              </a:lnSpc>
            </a:pPr>
            <a:r>
              <a:rPr lang="en-US" sz="2062">
                <a:solidFill>
                  <a:srgbClr val="FFFFFF"/>
                </a:solidFill>
                <a:latin typeface="Montserrat Light"/>
              </a:rPr>
              <a:t> </a:t>
            </a:r>
          </a:p>
        </p:txBody>
      </p:sp>
      <p:pic>
        <p:nvPicPr>
          <p:cNvPr name="Picture 12" id="12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4430138" y="530207"/>
            <a:ext cx="1012468" cy="77774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-61948" y="-3359726"/>
            <a:ext cx="3277188" cy="6719452"/>
            <a:chOff x="0" y="0"/>
            <a:chExt cx="4975860" cy="10202359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4975860" cy="10202359"/>
            </a:xfrm>
            <a:custGeom>
              <a:avLst/>
              <a:gdLst/>
              <a:ahLst/>
              <a:cxnLst/>
              <a:rect r="r" b="b" t="t" l="l"/>
              <a:pathLst>
                <a:path h="10202359" w="4975860">
                  <a:moveTo>
                    <a:pt x="4975860" y="0"/>
                  </a:moveTo>
                  <a:lnTo>
                    <a:pt x="4975860" y="9331139"/>
                  </a:lnTo>
                  <a:lnTo>
                    <a:pt x="2486660" y="10202359"/>
                  </a:lnTo>
                  <a:lnTo>
                    <a:pt x="0" y="9331139"/>
                  </a:lnTo>
                  <a:lnTo>
                    <a:pt x="1270" y="8614859"/>
                  </a:lnTo>
                  <a:lnTo>
                    <a:pt x="6350" y="2453703"/>
                  </a:lnTo>
                  <a:lnTo>
                    <a:pt x="0" y="0"/>
                  </a:lnTo>
                  <a:lnTo>
                    <a:pt x="4975860" y="0"/>
                  </a:lnTo>
                  <a:close/>
                </a:path>
              </a:pathLst>
            </a:custGeom>
            <a:solidFill>
              <a:srgbClr val="008037"/>
            </a:solidFill>
          </p:spPr>
        </p:sp>
      </p:grpSp>
      <p:grpSp>
        <p:nvGrpSpPr>
          <p:cNvPr name="Group 4" id="4"/>
          <p:cNvGrpSpPr/>
          <p:nvPr/>
        </p:nvGrpSpPr>
        <p:grpSpPr>
          <a:xfrm rot="5400000">
            <a:off x="-61948" y="-3359726"/>
            <a:ext cx="3277188" cy="6719452"/>
            <a:chOff x="0" y="0"/>
            <a:chExt cx="4975860" cy="10202359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4975860" cy="10202359"/>
            </a:xfrm>
            <a:custGeom>
              <a:avLst/>
              <a:gdLst/>
              <a:ahLst/>
              <a:cxnLst/>
              <a:rect r="r" b="b" t="t" l="l"/>
              <a:pathLst>
                <a:path h="10202359" w="4975860">
                  <a:moveTo>
                    <a:pt x="4975860" y="0"/>
                  </a:moveTo>
                  <a:lnTo>
                    <a:pt x="4975860" y="9331139"/>
                  </a:lnTo>
                  <a:lnTo>
                    <a:pt x="2486660" y="10202359"/>
                  </a:lnTo>
                  <a:lnTo>
                    <a:pt x="0" y="9331139"/>
                  </a:lnTo>
                  <a:lnTo>
                    <a:pt x="1270" y="8614859"/>
                  </a:lnTo>
                  <a:lnTo>
                    <a:pt x="6350" y="2453703"/>
                  </a:lnTo>
                  <a:lnTo>
                    <a:pt x="0" y="0"/>
                  </a:lnTo>
                  <a:lnTo>
                    <a:pt x="4975860" y="0"/>
                  </a:lnTo>
                  <a:close/>
                </a:path>
              </a:pathLst>
            </a:custGeom>
            <a:solidFill>
              <a:srgbClr val="008037"/>
            </a:solidFill>
          </p:spPr>
        </p: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rcRect l="0" t="28088" r="0" b="0"/>
          <a:stretch>
            <a:fillRect/>
          </a:stretch>
        </p:blipFill>
        <p:spPr>
          <a:xfrm flipH="false" flipV="false" rot="0">
            <a:off x="1389680" y="3657600"/>
            <a:ext cx="7152022" cy="2516363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394041" y="6911938"/>
            <a:ext cx="4210050" cy="198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679"/>
              </a:lnSpc>
            </a:pPr>
            <a:r>
              <a:rPr lang="en-US" sz="1200" spc="228">
                <a:solidFill>
                  <a:srgbClr val="FFFFFF"/>
                </a:solidFill>
                <a:latin typeface="Montserrat Classic"/>
              </a:rPr>
              <a:t>03 MACHINE LEARNING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86423" y="615796"/>
            <a:ext cx="5734050" cy="692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 spc="380">
                <a:solidFill>
                  <a:srgbClr val="FFFFFF"/>
                </a:solidFill>
                <a:latin typeface="Montserrat Extra-Bold"/>
              </a:rPr>
              <a:t>ALGORITHMIC</a:t>
            </a:r>
          </a:p>
          <a:p>
            <a:pPr>
              <a:lnSpc>
                <a:spcPts val="2800"/>
              </a:lnSpc>
            </a:pPr>
            <a:r>
              <a:rPr lang="en-US" sz="2000" spc="380">
                <a:solidFill>
                  <a:srgbClr val="FFFFFF"/>
                </a:solidFill>
                <a:latin typeface="Montserrat Extra-Bold"/>
              </a:rPr>
              <a:t>OPTIMISATION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307138" y="615796"/>
            <a:ext cx="2839008" cy="692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2000" spc="380">
                <a:solidFill>
                  <a:srgbClr val="FFFFFF"/>
                </a:solidFill>
                <a:latin typeface="Montserrat Extra-Bold"/>
              </a:rPr>
              <a:t>MACHINE</a:t>
            </a:r>
          </a:p>
          <a:p>
            <a:pPr algn="r">
              <a:lnSpc>
                <a:spcPts val="2800"/>
              </a:lnSpc>
            </a:pPr>
            <a:r>
              <a:rPr lang="en-US" sz="2000" spc="380">
                <a:solidFill>
                  <a:srgbClr val="FFFFFF"/>
                </a:solidFill>
                <a:latin typeface="Montserrat Extra-Bold"/>
              </a:rPr>
              <a:t>LEARNING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34937" y="1817605"/>
            <a:ext cx="8802870" cy="824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33"/>
              </a:lnSpc>
            </a:pPr>
            <a:r>
              <a:rPr lang="en-US" sz="2452" spc="465">
                <a:solidFill>
                  <a:srgbClr val="FFFFFF"/>
                </a:solidFill>
                <a:latin typeface="Montserrat Semi-Bold Bold"/>
              </a:rPr>
              <a:t>DECISION TREE </a:t>
            </a:r>
          </a:p>
          <a:p>
            <a:pPr algn="ctr">
              <a:lnSpc>
                <a:spcPts val="3293"/>
              </a:lnSpc>
            </a:pPr>
            <a:r>
              <a:rPr lang="en-US" sz="2352" spc="446">
                <a:solidFill>
                  <a:srgbClr val="FFFFFF"/>
                </a:solidFill>
                <a:latin typeface="Montserrat Semi-Bold"/>
              </a:rPr>
              <a:t>(POST FINE TUNING USING GRID SEARCH)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97863" y="2798290"/>
            <a:ext cx="8135657" cy="12385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02188" indent="-201094" lvl="1">
              <a:lnSpc>
                <a:spcPts val="2607"/>
              </a:lnSpc>
              <a:buFont typeface="Arial"/>
              <a:buChar char="•"/>
            </a:pPr>
            <a:r>
              <a:rPr lang="en-US" sz="1862">
                <a:solidFill>
                  <a:srgbClr val="FFFFFF"/>
                </a:solidFill>
                <a:latin typeface="Montserrat Light"/>
              </a:rPr>
              <a:t>TNR improved by 12% </a:t>
            </a:r>
          </a:p>
          <a:p>
            <a:pPr algn="just" marL="402188" indent="-201094" lvl="1">
              <a:lnSpc>
                <a:spcPts val="2607"/>
              </a:lnSpc>
              <a:buFont typeface="Arial"/>
              <a:buChar char="•"/>
            </a:pPr>
            <a:r>
              <a:rPr lang="en-US" sz="1862">
                <a:solidFill>
                  <a:srgbClr val="FFFFFF"/>
                </a:solidFill>
                <a:latin typeface="Montserrat Light"/>
              </a:rPr>
              <a:t>Balanced Accuracy Score remains 58.4%</a:t>
            </a:r>
          </a:p>
          <a:p>
            <a:pPr algn="just">
              <a:lnSpc>
                <a:spcPts val="2214"/>
              </a:lnSpc>
            </a:pPr>
          </a:p>
          <a:p>
            <a:pPr algn="just">
              <a:lnSpc>
                <a:spcPts val="2607"/>
              </a:lnSpc>
            </a:pPr>
            <a:r>
              <a:rPr lang="en-US" sz="1862">
                <a:solidFill>
                  <a:srgbClr val="FFFFFF"/>
                </a:solidFill>
                <a:latin typeface="Montserrat Light"/>
              </a:rPr>
              <a:t> </a:t>
            </a:r>
          </a:p>
        </p:txBody>
      </p:sp>
      <p:pic>
        <p:nvPicPr>
          <p:cNvPr name="Picture 12" id="12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4430138" y="530207"/>
            <a:ext cx="1012468" cy="77774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-61948" y="-3359726"/>
            <a:ext cx="3277188" cy="6719452"/>
            <a:chOff x="0" y="0"/>
            <a:chExt cx="4975860" cy="10202359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4975860" cy="10202359"/>
            </a:xfrm>
            <a:custGeom>
              <a:avLst/>
              <a:gdLst/>
              <a:ahLst/>
              <a:cxnLst/>
              <a:rect r="r" b="b" t="t" l="l"/>
              <a:pathLst>
                <a:path h="10202359" w="4975860">
                  <a:moveTo>
                    <a:pt x="4975860" y="0"/>
                  </a:moveTo>
                  <a:lnTo>
                    <a:pt x="4975860" y="9331139"/>
                  </a:lnTo>
                  <a:lnTo>
                    <a:pt x="2486660" y="10202359"/>
                  </a:lnTo>
                  <a:lnTo>
                    <a:pt x="0" y="9331139"/>
                  </a:lnTo>
                  <a:lnTo>
                    <a:pt x="1270" y="8614859"/>
                  </a:lnTo>
                  <a:lnTo>
                    <a:pt x="6350" y="2453703"/>
                  </a:lnTo>
                  <a:lnTo>
                    <a:pt x="0" y="0"/>
                  </a:lnTo>
                  <a:lnTo>
                    <a:pt x="4975860" y="0"/>
                  </a:lnTo>
                  <a:close/>
                </a:path>
              </a:pathLst>
            </a:custGeom>
            <a:solidFill>
              <a:srgbClr val="008037"/>
            </a:solidFill>
          </p:spPr>
        </p:sp>
      </p:grpSp>
      <p:grpSp>
        <p:nvGrpSpPr>
          <p:cNvPr name="Group 4" id="4"/>
          <p:cNvGrpSpPr/>
          <p:nvPr/>
        </p:nvGrpSpPr>
        <p:grpSpPr>
          <a:xfrm rot="5400000">
            <a:off x="-61948" y="-3359726"/>
            <a:ext cx="3277188" cy="6719452"/>
            <a:chOff x="0" y="0"/>
            <a:chExt cx="4975860" cy="10202359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4975860" cy="10202359"/>
            </a:xfrm>
            <a:custGeom>
              <a:avLst/>
              <a:gdLst/>
              <a:ahLst/>
              <a:cxnLst/>
              <a:rect r="r" b="b" t="t" l="l"/>
              <a:pathLst>
                <a:path h="10202359" w="4975860">
                  <a:moveTo>
                    <a:pt x="4975860" y="0"/>
                  </a:moveTo>
                  <a:lnTo>
                    <a:pt x="4975860" y="9331139"/>
                  </a:lnTo>
                  <a:lnTo>
                    <a:pt x="2486660" y="10202359"/>
                  </a:lnTo>
                  <a:lnTo>
                    <a:pt x="0" y="9331139"/>
                  </a:lnTo>
                  <a:lnTo>
                    <a:pt x="1270" y="8614859"/>
                  </a:lnTo>
                  <a:lnTo>
                    <a:pt x="6350" y="2453703"/>
                  </a:lnTo>
                  <a:lnTo>
                    <a:pt x="0" y="0"/>
                  </a:lnTo>
                  <a:lnTo>
                    <a:pt x="4975860" y="0"/>
                  </a:lnTo>
                  <a:close/>
                </a:path>
              </a:pathLst>
            </a:custGeom>
            <a:solidFill>
              <a:srgbClr val="008037"/>
            </a:solidFill>
          </p:spPr>
        </p: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4430138" y="530207"/>
            <a:ext cx="1012468" cy="77774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394041" y="6911938"/>
            <a:ext cx="4210050" cy="198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679"/>
              </a:lnSpc>
            </a:pPr>
            <a:r>
              <a:rPr lang="en-US" sz="1200" spc="228">
                <a:solidFill>
                  <a:srgbClr val="FFFFFF"/>
                </a:solidFill>
                <a:latin typeface="Montserrat Classic"/>
              </a:rPr>
              <a:t>03 MACHINE LEARNING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86423" y="615796"/>
            <a:ext cx="5734050" cy="692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 spc="380">
                <a:solidFill>
                  <a:srgbClr val="FFFFFF"/>
                </a:solidFill>
                <a:latin typeface="Montserrat Extra-Bold"/>
              </a:rPr>
              <a:t>ALGORITHMIC</a:t>
            </a:r>
          </a:p>
          <a:p>
            <a:pPr>
              <a:lnSpc>
                <a:spcPts val="2800"/>
              </a:lnSpc>
            </a:pPr>
            <a:r>
              <a:rPr lang="en-US" sz="2000" spc="380">
                <a:solidFill>
                  <a:srgbClr val="FFFFFF"/>
                </a:solidFill>
                <a:latin typeface="Montserrat Extra-Bold"/>
              </a:rPr>
              <a:t>OPTIMISATION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307138" y="615796"/>
            <a:ext cx="2839008" cy="692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2000" spc="380">
                <a:solidFill>
                  <a:srgbClr val="FFFFFF"/>
                </a:solidFill>
                <a:latin typeface="Montserrat Extra-Bold"/>
              </a:rPr>
              <a:t>MACHINE</a:t>
            </a:r>
          </a:p>
          <a:p>
            <a:pPr algn="r">
              <a:lnSpc>
                <a:spcPts val="2800"/>
              </a:lnSpc>
            </a:pPr>
            <a:r>
              <a:rPr lang="en-US" sz="2000" spc="380">
                <a:solidFill>
                  <a:srgbClr val="FFFFFF"/>
                </a:solidFill>
                <a:latin typeface="Montserrat Extra-Bold"/>
              </a:rPr>
              <a:t>LEARNING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94041" y="2421497"/>
            <a:ext cx="6975336" cy="397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93"/>
              </a:lnSpc>
            </a:pPr>
            <a:r>
              <a:rPr lang="en-US" sz="2352" spc="446" u="sng">
                <a:solidFill>
                  <a:srgbClr val="FFFFFF"/>
                </a:solidFill>
                <a:latin typeface="Montserrat Semi-Bold"/>
              </a:rPr>
              <a:t>RANDOM FOREST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86423" y="3358568"/>
            <a:ext cx="7821920" cy="10842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87"/>
              </a:lnSpc>
            </a:pPr>
            <a:r>
              <a:rPr lang="en-US" sz="2062">
                <a:solidFill>
                  <a:srgbClr val="FFFFFF"/>
                </a:solidFill>
                <a:latin typeface="Montserrat Light"/>
              </a:rPr>
              <a:t>Supervised Machine Learning Algorithm</a:t>
            </a:r>
            <a:r>
              <a:rPr lang="en-US" sz="2062">
                <a:solidFill>
                  <a:srgbClr val="FFFFFF"/>
                </a:solidFill>
                <a:latin typeface="Montserrat Light"/>
              </a:rPr>
              <a:t> that builds decision trees on different samples and takes their majority vote for classification and average in case of regression.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394041" y="3158893"/>
            <a:ext cx="8752105" cy="1699863"/>
            <a:chOff x="0" y="0"/>
            <a:chExt cx="3790101" cy="736126"/>
          </a:xfrm>
        </p:grpSpPr>
        <p:sp>
          <p:nvSpPr>
            <p:cNvPr name="Freeform 13" id="13"/>
            <p:cNvSpPr/>
            <p:nvPr/>
          </p:nvSpPr>
          <p:spPr>
            <a:xfrm>
              <a:off x="0" y="0"/>
              <a:ext cx="3790101" cy="736126"/>
            </a:xfrm>
            <a:custGeom>
              <a:avLst/>
              <a:gdLst/>
              <a:ahLst/>
              <a:cxnLst/>
              <a:rect r="r" b="b" t="t" l="l"/>
              <a:pathLst>
                <a:path h="736126" w="3790101">
                  <a:moveTo>
                    <a:pt x="0" y="0"/>
                  </a:moveTo>
                  <a:lnTo>
                    <a:pt x="0" y="736126"/>
                  </a:lnTo>
                  <a:lnTo>
                    <a:pt x="3790101" y="736126"/>
                  </a:lnTo>
                  <a:lnTo>
                    <a:pt x="3790101" y="0"/>
                  </a:lnTo>
                  <a:lnTo>
                    <a:pt x="0" y="0"/>
                  </a:lnTo>
                  <a:close/>
                  <a:moveTo>
                    <a:pt x="3729141" y="675166"/>
                  </a:moveTo>
                  <a:lnTo>
                    <a:pt x="59690" y="675166"/>
                  </a:lnTo>
                  <a:lnTo>
                    <a:pt x="59690" y="59690"/>
                  </a:lnTo>
                  <a:lnTo>
                    <a:pt x="3729141" y="59690"/>
                  </a:lnTo>
                  <a:lnTo>
                    <a:pt x="3729141" y="675166"/>
                  </a:lnTo>
                  <a:close/>
                </a:path>
              </a:pathLst>
            </a:custGeom>
            <a:solidFill>
              <a:srgbClr val="008037"/>
            </a:solidFill>
          </p:spPr>
        </p:sp>
      </p:grp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-61948" y="-3359726"/>
            <a:ext cx="3277188" cy="6719452"/>
            <a:chOff x="0" y="0"/>
            <a:chExt cx="4975860" cy="10202359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4975860" cy="10202359"/>
            </a:xfrm>
            <a:custGeom>
              <a:avLst/>
              <a:gdLst/>
              <a:ahLst/>
              <a:cxnLst/>
              <a:rect r="r" b="b" t="t" l="l"/>
              <a:pathLst>
                <a:path h="10202359" w="4975860">
                  <a:moveTo>
                    <a:pt x="4975860" y="0"/>
                  </a:moveTo>
                  <a:lnTo>
                    <a:pt x="4975860" y="9331139"/>
                  </a:lnTo>
                  <a:lnTo>
                    <a:pt x="2486660" y="10202359"/>
                  </a:lnTo>
                  <a:lnTo>
                    <a:pt x="0" y="9331139"/>
                  </a:lnTo>
                  <a:lnTo>
                    <a:pt x="1270" y="8614859"/>
                  </a:lnTo>
                  <a:lnTo>
                    <a:pt x="6350" y="2453703"/>
                  </a:lnTo>
                  <a:lnTo>
                    <a:pt x="0" y="0"/>
                  </a:lnTo>
                  <a:lnTo>
                    <a:pt x="4975860" y="0"/>
                  </a:lnTo>
                  <a:close/>
                </a:path>
              </a:pathLst>
            </a:custGeom>
            <a:solidFill>
              <a:srgbClr val="008037"/>
            </a:solidFill>
          </p:spPr>
        </p:sp>
      </p:grpSp>
      <p:grpSp>
        <p:nvGrpSpPr>
          <p:cNvPr name="Group 4" id="4"/>
          <p:cNvGrpSpPr/>
          <p:nvPr/>
        </p:nvGrpSpPr>
        <p:grpSpPr>
          <a:xfrm rot="5400000">
            <a:off x="-61948" y="-3359726"/>
            <a:ext cx="3277188" cy="6719452"/>
            <a:chOff x="0" y="0"/>
            <a:chExt cx="4975860" cy="10202359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4975860" cy="10202359"/>
            </a:xfrm>
            <a:custGeom>
              <a:avLst/>
              <a:gdLst/>
              <a:ahLst/>
              <a:cxnLst/>
              <a:rect r="r" b="b" t="t" l="l"/>
              <a:pathLst>
                <a:path h="10202359" w="4975860">
                  <a:moveTo>
                    <a:pt x="4975860" y="0"/>
                  </a:moveTo>
                  <a:lnTo>
                    <a:pt x="4975860" y="9331139"/>
                  </a:lnTo>
                  <a:lnTo>
                    <a:pt x="2486660" y="10202359"/>
                  </a:lnTo>
                  <a:lnTo>
                    <a:pt x="0" y="9331139"/>
                  </a:lnTo>
                  <a:lnTo>
                    <a:pt x="1270" y="8614859"/>
                  </a:lnTo>
                  <a:lnTo>
                    <a:pt x="6350" y="2453703"/>
                  </a:lnTo>
                  <a:lnTo>
                    <a:pt x="0" y="0"/>
                  </a:lnTo>
                  <a:lnTo>
                    <a:pt x="4975860" y="0"/>
                  </a:lnTo>
                  <a:close/>
                </a:path>
              </a:pathLst>
            </a:custGeom>
            <a:solidFill>
              <a:srgbClr val="008037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886423" y="615796"/>
            <a:ext cx="5734050" cy="692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 spc="380">
                <a:solidFill>
                  <a:srgbClr val="FFFFFF"/>
                </a:solidFill>
                <a:latin typeface="Montserrat Extra-Bold"/>
              </a:rPr>
              <a:t>ALGORITHMIC</a:t>
            </a:r>
          </a:p>
          <a:p>
            <a:pPr>
              <a:lnSpc>
                <a:spcPts val="2800"/>
              </a:lnSpc>
            </a:pPr>
            <a:r>
              <a:rPr lang="en-US" sz="2000" spc="380">
                <a:solidFill>
                  <a:srgbClr val="FFFFFF"/>
                </a:solidFill>
                <a:latin typeface="Montserrat Extra-Bold"/>
              </a:rPr>
              <a:t>OPTIMISATION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4430138" y="530207"/>
            <a:ext cx="1012468" cy="77774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1448704" y="4189213"/>
            <a:ext cx="6803790" cy="2394467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394041" y="6911938"/>
            <a:ext cx="4210050" cy="198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679"/>
              </a:lnSpc>
            </a:pPr>
            <a:r>
              <a:rPr lang="en-US" sz="1200" spc="228">
                <a:solidFill>
                  <a:srgbClr val="FFFFFF"/>
                </a:solidFill>
                <a:latin typeface="Montserrat Classic"/>
              </a:rPr>
              <a:t>03 MACHINE LEARNING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307138" y="615796"/>
            <a:ext cx="2839008" cy="692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2000" spc="380">
                <a:solidFill>
                  <a:srgbClr val="FFFFFF"/>
                </a:solidFill>
                <a:latin typeface="Montserrat Extra-Bold"/>
              </a:rPr>
              <a:t>MACHINE</a:t>
            </a:r>
          </a:p>
          <a:p>
            <a:pPr algn="r">
              <a:lnSpc>
                <a:spcPts val="2800"/>
              </a:lnSpc>
            </a:pPr>
            <a:r>
              <a:rPr lang="en-US" sz="2000" spc="380">
                <a:solidFill>
                  <a:srgbClr val="FFFFFF"/>
                </a:solidFill>
                <a:latin typeface="Montserrat Extra-Bold"/>
              </a:rPr>
              <a:t>LEARNING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448704" y="1899129"/>
            <a:ext cx="6975336" cy="1234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33"/>
              </a:lnSpc>
            </a:pPr>
            <a:r>
              <a:rPr lang="en-US" sz="2452" spc="465">
                <a:solidFill>
                  <a:srgbClr val="FFFFFF"/>
                </a:solidFill>
                <a:latin typeface="Montserrat Semi-Bold Bold"/>
              </a:rPr>
              <a:t>RANDOM FOREST</a:t>
            </a:r>
          </a:p>
          <a:p>
            <a:pPr algn="ctr">
              <a:lnSpc>
                <a:spcPts val="3293"/>
              </a:lnSpc>
            </a:pPr>
            <a:r>
              <a:rPr lang="en-US" sz="2352" spc="446">
                <a:solidFill>
                  <a:srgbClr val="FFFFFF"/>
                </a:solidFill>
                <a:latin typeface="Montserrat Semi-Bold"/>
              </a:rPr>
              <a:t>(POST FINE TUNING USING GRID SEARCH)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64253" y="3283748"/>
            <a:ext cx="8344238" cy="7096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45368" indent="-222684" lvl="1">
              <a:lnSpc>
                <a:spcPts val="2887"/>
              </a:lnSpc>
              <a:buFont typeface="Arial"/>
              <a:buChar char="•"/>
            </a:pPr>
            <a:r>
              <a:rPr lang="en-US" sz="2062">
                <a:solidFill>
                  <a:srgbClr val="FFFFFF"/>
                </a:solidFill>
                <a:latin typeface="Montserrat Light"/>
              </a:rPr>
              <a:t>Balanced Accuracy Score = 60.9% (slight improvement from decision tree but not very significant) </a:t>
            </a:r>
          </a:p>
        </p:txBody>
      </p: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-61948" y="-3359726"/>
            <a:ext cx="3277188" cy="6719452"/>
            <a:chOff x="0" y="0"/>
            <a:chExt cx="4975860" cy="10202359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4975860" cy="10202359"/>
            </a:xfrm>
            <a:custGeom>
              <a:avLst/>
              <a:gdLst/>
              <a:ahLst/>
              <a:cxnLst/>
              <a:rect r="r" b="b" t="t" l="l"/>
              <a:pathLst>
                <a:path h="10202359" w="4975860">
                  <a:moveTo>
                    <a:pt x="4975860" y="0"/>
                  </a:moveTo>
                  <a:lnTo>
                    <a:pt x="4975860" y="9331139"/>
                  </a:lnTo>
                  <a:lnTo>
                    <a:pt x="2486660" y="10202359"/>
                  </a:lnTo>
                  <a:lnTo>
                    <a:pt x="0" y="9331139"/>
                  </a:lnTo>
                  <a:lnTo>
                    <a:pt x="1270" y="8614859"/>
                  </a:lnTo>
                  <a:lnTo>
                    <a:pt x="6350" y="2453703"/>
                  </a:lnTo>
                  <a:lnTo>
                    <a:pt x="0" y="0"/>
                  </a:lnTo>
                  <a:lnTo>
                    <a:pt x="4975860" y="0"/>
                  </a:lnTo>
                  <a:close/>
                </a:path>
              </a:pathLst>
            </a:custGeom>
            <a:solidFill>
              <a:srgbClr val="008037"/>
            </a:solidFill>
          </p:spPr>
        </p:sp>
      </p:grpSp>
      <p:grpSp>
        <p:nvGrpSpPr>
          <p:cNvPr name="Group 4" id="4"/>
          <p:cNvGrpSpPr/>
          <p:nvPr/>
        </p:nvGrpSpPr>
        <p:grpSpPr>
          <a:xfrm rot="5400000">
            <a:off x="-61948" y="-3359726"/>
            <a:ext cx="3277188" cy="6719452"/>
            <a:chOff x="0" y="0"/>
            <a:chExt cx="4975860" cy="10202359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4975860" cy="10202359"/>
            </a:xfrm>
            <a:custGeom>
              <a:avLst/>
              <a:gdLst/>
              <a:ahLst/>
              <a:cxnLst/>
              <a:rect r="r" b="b" t="t" l="l"/>
              <a:pathLst>
                <a:path h="10202359" w="4975860">
                  <a:moveTo>
                    <a:pt x="4975860" y="0"/>
                  </a:moveTo>
                  <a:lnTo>
                    <a:pt x="4975860" y="9331139"/>
                  </a:lnTo>
                  <a:lnTo>
                    <a:pt x="2486660" y="10202359"/>
                  </a:lnTo>
                  <a:lnTo>
                    <a:pt x="0" y="9331139"/>
                  </a:lnTo>
                  <a:lnTo>
                    <a:pt x="1270" y="8614859"/>
                  </a:lnTo>
                  <a:lnTo>
                    <a:pt x="6350" y="2453703"/>
                  </a:lnTo>
                  <a:lnTo>
                    <a:pt x="0" y="0"/>
                  </a:lnTo>
                  <a:lnTo>
                    <a:pt x="4975860" y="0"/>
                  </a:lnTo>
                  <a:close/>
                </a:path>
              </a:pathLst>
            </a:custGeom>
            <a:solidFill>
              <a:srgbClr val="008037"/>
            </a:solidFill>
          </p:spPr>
        </p: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4430138" y="530207"/>
            <a:ext cx="1012468" cy="77774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394041" y="6911938"/>
            <a:ext cx="4210050" cy="198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679"/>
              </a:lnSpc>
            </a:pPr>
            <a:r>
              <a:rPr lang="en-US" sz="1200" spc="228">
                <a:solidFill>
                  <a:srgbClr val="FFFFFF"/>
                </a:solidFill>
                <a:latin typeface="Montserrat Classic"/>
              </a:rPr>
              <a:t>03 MACHINE LEARNING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86423" y="615796"/>
            <a:ext cx="5734050" cy="692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 spc="380">
                <a:solidFill>
                  <a:srgbClr val="FFFFFF"/>
                </a:solidFill>
                <a:latin typeface="Montserrat Extra-Bold"/>
              </a:rPr>
              <a:t>ALGORITHMIC</a:t>
            </a:r>
          </a:p>
          <a:p>
            <a:pPr>
              <a:lnSpc>
                <a:spcPts val="2800"/>
              </a:lnSpc>
            </a:pPr>
            <a:r>
              <a:rPr lang="en-US" sz="2000" spc="380">
                <a:solidFill>
                  <a:srgbClr val="FFFFFF"/>
                </a:solidFill>
                <a:latin typeface="Montserrat Extra-Bold"/>
              </a:rPr>
              <a:t>OPTIMISATION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307138" y="615796"/>
            <a:ext cx="2839008" cy="692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2000" spc="380">
                <a:solidFill>
                  <a:srgbClr val="FFFFFF"/>
                </a:solidFill>
                <a:latin typeface="Montserrat Extra-Bold"/>
              </a:rPr>
              <a:t>MACHINE</a:t>
            </a:r>
          </a:p>
          <a:p>
            <a:pPr algn="r">
              <a:lnSpc>
                <a:spcPts val="2800"/>
              </a:lnSpc>
            </a:pPr>
            <a:r>
              <a:rPr lang="en-US" sz="2000" spc="380">
                <a:solidFill>
                  <a:srgbClr val="FFFFFF"/>
                </a:solidFill>
                <a:latin typeface="Montserrat Extra-Bold"/>
              </a:rPr>
              <a:t>LEARNING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94041" y="2421497"/>
            <a:ext cx="6975336" cy="397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93"/>
              </a:lnSpc>
            </a:pPr>
            <a:r>
              <a:rPr lang="en-US" sz="2352" spc="446" u="sng">
                <a:solidFill>
                  <a:srgbClr val="FFFFFF"/>
                </a:solidFill>
                <a:latin typeface="Montserrat Semi-Bold"/>
              </a:rPr>
              <a:t>K-NEAREST NEIGHBOUR (KNN)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86423" y="3358568"/>
            <a:ext cx="7821920" cy="14504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87"/>
              </a:lnSpc>
            </a:pPr>
            <a:r>
              <a:rPr lang="en-US" sz="2062">
                <a:solidFill>
                  <a:srgbClr val="FFFFFF"/>
                </a:solidFill>
                <a:latin typeface="Montserrat Light"/>
              </a:rPr>
              <a:t>Supervised Machine Learning Algorithm that finds the distances between a query (popularity) and all the examples in the data, selecting the specified number examples (K) closest to the query, then votes for the most frequent label</a:t>
            </a:r>
            <a:r>
              <a:rPr lang="en-US" sz="2062">
                <a:solidFill>
                  <a:srgbClr val="FFFFFF"/>
                </a:solidFill>
                <a:latin typeface="Montserrat Light"/>
              </a:rPr>
              <a:t> 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421330" y="3252895"/>
            <a:ext cx="8752105" cy="1753493"/>
            <a:chOff x="0" y="0"/>
            <a:chExt cx="3790101" cy="759350"/>
          </a:xfrm>
        </p:grpSpPr>
        <p:sp>
          <p:nvSpPr>
            <p:cNvPr name="Freeform 13" id="13"/>
            <p:cNvSpPr/>
            <p:nvPr/>
          </p:nvSpPr>
          <p:spPr>
            <a:xfrm>
              <a:off x="0" y="0"/>
              <a:ext cx="3790101" cy="759350"/>
            </a:xfrm>
            <a:custGeom>
              <a:avLst/>
              <a:gdLst/>
              <a:ahLst/>
              <a:cxnLst/>
              <a:rect r="r" b="b" t="t" l="l"/>
              <a:pathLst>
                <a:path h="759350" w="3790101">
                  <a:moveTo>
                    <a:pt x="0" y="0"/>
                  </a:moveTo>
                  <a:lnTo>
                    <a:pt x="0" y="759350"/>
                  </a:lnTo>
                  <a:lnTo>
                    <a:pt x="3790101" y="759350"/>
                  </a:lnTo>
                  <a:lnTo>
                    <a:pt x="3790101" y="0"/>
                  </a:lnTo>
                  <a:lnTo>
                    <a:pt x="0" y="0"/>
                  </a:lnTo>
                  <a:close/>
                  <a:moveTo>
                    <a:pt x="3729141" y="698390"/>
                  </a:moveTo>
                  <a:lnTo>
                    <a:pt x="59690" y="698390"/>
                  </a:lnTo>
                  <a:lnTo>
                    <a:pt x="59690" y="59690"/>
                  </a:lnTo>
                  <a:lnTo>
                    <a:pt x="3729141" y="59690"/>
                  </a:lnTo>
                  <a:lnTo>
                    <a:pt x="3729141" y="698390"/>
                  </a:lnTo>
                  <a:close/>
                </a:path>
              </a:pathLst>
            </a:custGeom>
            <a:solidFill>
              <a:srgbClr val="008037"/>
            </a:solidFill>
          </p:spPr>
        </p:sp>
      </p:grp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-61948" y="-3359726"/>
            <a:ext cx="3277188" cy="6719452"/>
            <a:chOff x="0" y="0"/>
            <a:chExt cx="4975860" cy="10202359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4975860" cy="10202359"/>
            </a:xfrm>
            <a:custGeom>
              <a:avLst/>
              <a:gdLst/>
              <a:ahLst/>
              <a:cxnLst/>
              <a:rect r="r" b="b" t="t" l="l"/>
              <a:pathLst>
                <a:path h="10202359" w="4975860">
                  <a:moveTo>
                    <a:pt x="4975860" y="0"/>
                  </a:moveTo>
                  <a:lnTo>
                    <a:pt x="4975860" y="9331139"/>
                  </a:lnTo>
                  <a:lnTo>
                    <a:pt x="2486660" y="10202359"/>
                  </a:lnTo>
                  <a:lnTo>
                    <a:pt x="0" y="9331139"/>
                  </a:lnTo>
                  <a:lnTo>
                    <a:pt x="1270" y="8614859"/>
                  </a:lnTo>
                  <a:lnTo>
                    <a:pt x="6350" y="2453703"/>
                  </a:lnTo>
                  <a:lnTo>
                    <a:pt x="0" y="0"/>
                  </a:lnTo>
                  <a:lnTo>
                    <a:pt x="4975860" y="0"/>
                  </a:lnTo>
                  <a:close/>
                </a:path>
              </a:pathLst>
            </a:custGeom>
            <a:solidFill>
              <a:srgbClr val="008037"/>
            </a:solidFill>
          </p:spPr>
        </p:sp>
      </p:grpSp>
      <p:grpSp>
        <p:nvGrpSpPr>
          <p:cNvPr name="Group 4" id="4"/>
          <p:cNvGrpSpPr/>
          <p:nvPr/>
        </p:nvGrpSpPr>
        <p:grpSpPr>
          <a:xfrm rot="5400000">
            <a:off x="-61948" y="-3359726"/>
            <a:ext cx="3277188" cy="6719452"/>
            <a:chOff x="0" y="0"/>
            <a:chExt cx="4975860" cy="10202359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4975860" cy="10202359"/>
            </a:xfrm>
            <a:custGeom>
              <a:avLst/>
              <a:gdLst/>
              <a:ahLst/>
              <a:cxnLst/>
              <a:rect r="r" b="b" t="t" l="l"/>
              <a:pathLst>
                <a:path h="10202359" w="4975860">
                  <a:moveTo>
                    <a:pt x="4975860" y="0"/>
                  </a:moveTo>
                  <a:lnTo>
                    <a:pt x="4975860" y="9331139"/>
                  </a:lnTo>
                  <a:lnTo>
                    <a:pt x="2486660" y="10202359"/>
                  </a:lnTo>
                  <a:lnTo>
                    <a:pt x="0" y="9331139"/>
                  </a:lnTo>
                  <a:lnTo>
                    <a:pt x="1270" y="8614859"/>
                  </a:lnTo>
                  <a:lnTo>
                    <a:pt x="6350" y="2453703"/>
                  </a:lnTo>
                  <a:lnTo>
                    <a:pt x="0" y="0"/>
                  </a:lnTo>
                  <a:lnTo>
                    <a:pt x="4975860" y="0"/>
                  </a:lnTo>
                  <a:close/>
                </a:path>
              </a:pathLst>
            </a:custGeom>
            <a:solidFill>
              <a:srgbClr val="008037"/>
            </a:solidFill>
          </p:spPr>
        </p: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4430138" y="530207"/>
            <a:ext cx="1012468" cy="77774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1534477" y="4189213"/>
            <a:ext cx="6803790" cy="2394467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394041" y="6911938"/>
            <a:ext cx="4210050" cy="198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679"/>
              </a:lnSpc>
            </a:pPr>
            <a:r>
              <a:rPr lang="en-US" sz="1200" spc="228">
                <a:solidFill>
                  <a:srgbClr val="FFFFFF"/>
                </a:solidFill>
                <a:latin typeface="Montserrat Classic"/>
              </a:rPr>
              <a:t>03 MACHINE LEARNING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86423" y="615796"/>
            <a:ext cx="5734050" cy="692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 spc="380">
                <a:solidFill>
                  <a:srgbClr val="FFFFFF"/>
                </a:solidFill>
                <a:latin typeface="Montserrat Extra-Bold"/>
              </a:rPr>
              <a:t>ALGORITHMIC</a:t>
            </a:r>
          </a:p>
          <a:p>
            <a:pPr>
              <a:lnSpc>
                <a:spcPts val="2800"/>
              </a:lnSpc>
            </a:pPr>
            <a:r>
              <a:rPr lang="en-US" sz="2000" spc="380">
                <a:solidFill>
                  <a:srgbClr val="FFFFFF"/>
                </a:solidFill>
                <a:latin typeface="Montserrat Extra-Bold"/>
              </a:rPr>
              <a:t>OPTIMISATION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307138" y="615796"/>
            <a:ext cx="2839008" cy="692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2000" spc="380">
                <a:solidFill>
                  <a:srgbClr val="FFFFFF"/>
                </a:solidFill>
                <a:latin typeface="Montserrat Extra-Bold"/>
              </a:rPr>
              <a:t>MACHINE</a:t>
            </a:r>
          </a:p>
          <a:p>
            <a:pPr algn="r">
              <a:lnSpc>
                <a:spcPts val="2800"/>
              </a:lnSpc>
            </a:pPr>
            <a:r>
              <a:rPr lang="en-US" sz="2000" spc="380">
                <a:solidFill>
                  <a:srgbClr val="FFFFFF"/>
                </a:solidFill>
                <a:latin typeface="Montserrat Extra-Bold"/>
              </a:rPr>
              <a:t>LEARNING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448704" y="1899129"/>
            <a:ext cx="6975336" cy="1234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33"/>
              </a:lnSpc>
            </a:pPr>
            <a:r>
              <a:rPr lang="en-US" sz="2452" spc="465">
                <a:solidFill>
                  <a:srgbClr val="FFFFFF"/>
                </a:solidFill>
                <a:latin typeface="Montserrat Semi-Bold Bold"/>
              </a:rPr>
              <a:t>K-NEAREST NEIGHBOUR</a:t>
            </a:r>
          </a:p>
          <a:p>
            <a:pPr algn="ctr">
              <a:lnSpc>
                <a:spcPts val="3293"/>
              </a:lnSpc>
            </a:pPr>
            <a:r>
              <a:rPr lang="en-US" sz="2352" spc="446">
                <a:solidFill>
                  <a:srgbClr val="FFFFFF"/>
                </a:solidFill>
                <a:latin typeface="Montserrat Semi-Bold"/>
              </a:rPr>
              <a:t>(POST FINE TUNING USING GRID SEARCH)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64253" y="3283748"/>
            <a:ext cx="8344238" cy="3476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45368" indent="-222684" lvl="1">
              <a:lnSpc>
                <a:spcPts val="2887"/>
              </a:lnSpc>
              <a:buFont typeface="Arial"/>
              <a:buChar char="•"/>
            </a:pPr>
            <a:r>
              <a:rPr lang="en-US" sz="2062">
                <a:solidFill>
                  <a:srgbClr val="FFFFFF"/>
                </a:solidFill>
                <a:latin typeface="Montserrat Light"/>
              </a:rPr>
              <a:t>Balanced Accuracy Score = 51.2% (lowest of all the models) </a:t>
            </a:r>
          </a:p>
        </p:txBody>
      </p:sp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-61948" y="-3359726"/>
            <a:ext cx="3277188" cy="6719452"/>
            <a:chOff x="0" y="0"/>
            <a:chExt cx="4975860" cy="10202359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4975860" cy="10202359"/>
            </a:xfrm>
            <a:custGeom>
              <a:avLst/>
              <a:gdLst/>
              <a:ahLst/>
              <a:cxnLst/>
              <a:rect r="r" b="b" t="t" l="l"/>
              <a:pathLst>
                <a:path h="10202359" w="4975860">
                  <a:moveTo>
                    <a:pt x="4975860" y="0"/>
                  </a:moveTo>
                  <a:lnTo>
                    <a:pt x="4975860" y="9331139"/>
                  </a:lnTo>
                  <a:lnTo>
                    <a:pt x="2486660" y="10202359"/>
                  </a:lnTo>
                  <a:lnTo>
                    <a:pt x="0" y="9331139"/>
                  </a:lnTo>
                  <a:lnTo>
                    <a:pt x="1270" y="8614859"/>
                  </a:lnTo>
                  <a:lnTo>
                    <a:pt x="6350" y="2453703"/>
                  </a:lnTo>
                  <a:lnTo>
                    <a:pt x="0" y="0"/>
                  </a:lnTo>
                  <a:lnTo>
                    <a:pt x="4975860" y="0"/>
                  </a:lnTo>
                  <a:close/>
                </a:path>
              </a:pathLst>
            </a:custGeom>
            <a:solidFill>
              <a:srgbClr val="008037"/>
            </a:solidFill>
          </p:spPr>
        </p:sp>
      </p:grpSp>
      <p:grpSp>
        <p:nvGrpSpPr>
          <p:cNvPr name="Group 4" id="4"/>
          <p:cNvGrpSpPr/>
          <p:nvPr/>
        </p:nvGrpSpPr>
        <p:grpSpPr>
          <a:xfrm rot="5400000">
            <a:off x="-61948" y="-3359726"/>
            <a:ext cx="3277188" cy="6719452"/>
            <a:chOff x="0" y="0"/>
            <a:chExt cx="4975860" cy="10202359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4975860" cy="10202359"/>
            </a:xfrm>
            <a:custGeom>
              <a:avLst/>
              <a:gdLst/>
              <a:ahLst/>
              <a:cxnLst/>
              <a:rect r="r" b="b" t="t" l="l"/>
              <a:pathLst>
                <a:path h="10202359" w="4975860">
                  <a:moveTo>
                    <a:pt x="4975860" y="0"/>
                  </a:moveTo>
                  <a:lnTo>
                    <a:pt x="4975860" y="9331139"/>
                  </a:lnTo>
                  <a:lnTo>
                    <a:pt x="2486660" y="10202359"/>
                  </a:lnTo>
                  <a:lnTo>
                    <a:pt x="0" y="9331139"/>
                  </a:lnTo>
                  <a:lnTo>
                    <a:pt x="1270" y="8614859"/>
                  </a:lnTo>
                  <a:lnTo>
                    <a:pt x="6350" y="2453703"/>
                  </a:lnTo>
                  <a:lnTo>
                    <a:pt x="0" y="0"/>
                  </a:lnTo>
                  <a:lnTo>
                    <a:pt x="4975860" y="0"/>
                  </a:lnTo>
                  <a:close/>
                </a:path>
              </a:pathLst>
            </a:custGeom>
            <a:solidFill>
              <a:srgbClr val="008037"/>
            </a:solidFill>
          </p:spPr>
        </p: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4434294" y="303790"/>
            <a:ext cx="1004156" cy="1004156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394041" y="6911938"/>
            <a:ext cx="4210050" cy="198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679"/>
              </a:lnSpc>
            </a:pPr>
            <a:r>
              <a:rPr lang="en-US" sz="1200" spc="228">
                <a:solidFill>
                  <a:srgbClr val="FFFFFF"/>
                </a:solidFill>
                <a:latin typeface="Montserrat Classic"/>
              </a:rPr>
              <a:t>03 MACHINE LEARNING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86423" y="615796"/>
            <a:ext cx="5734050" cy="692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 spc="380">
                <a:solidFill>
                  <a:srgbClr val="FFFFFF"/>
                </a:solidFill>
                <a:latin typeface="Montserrat Extra-Bold"/>
              </a:rPr>
              <a:t>INFORMATION</a:t>
            </a:r>
          </a:p>
          <a:p>
            <a:pPr>
              <a:lnSpc>
                <a:spcPts val="2800"/>
              </a:lnSpc>
            </a:pPr>
            <a:r>
              <a:rPr lang="en-US" sz="2000" spc="380">
                <a:solidFill>
                  <a:srgbClr val="FFFFFF"/>
                </a:solidFill>
                <a:latin typeface="Montserrat Extra-Bold"/>
              </a:rPr>
              <a:t>PRESENTATION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307138" y="615796"/>
            <a:ext cx="2839008" cy="692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2000" spc="380">
                <a:solidFill>
                  <a:srgbClr val="FFFFFF"/>
                </a:solidFill>
                <a:latin typeface="Montserrat Extra-Bold"/>
              </a:rPr>
              <a:t>STATISTICAL</a:t>
            </a:r>
          </a:p>
          <a:p>
            <a:pPr algn="r">
              <a:lnSpc>
                <a:spcPts val="2800"/>
              </a:lnSpc>
            </a:pPr>
            <a:r>
              <a:rPr lang="en-US" sz="2000" spc="380">
                <a:solidFill>
                  <a:srgbClr val="FFFFFF"/>
                </a:solidFill>
                <a:latin typeface="Montserrat Extra-Bold"/>
              </a:rPr>
              <a:t>INFERENCE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94041" y="1919268"/>
            <a:ext cx="6975336" cy="397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93"/>
              </a:lnSpc>
            </a:pPr>
            <a:r>
              <a:rPr lang="en-US" sz="2352" spc="446">
                <a:solidFill>
                  <a:srgbClr val="FFFFFF"/>
                </a:solidFill>
                <a:latin typeface="Montserrat Semi-Bold"/>
              </a:rPr>
              <a:t>WHY OUR MODELS WERE CHOSEN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31972" y="2302121"/>
            <a:ext cx="8344238" cy="1341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45368" indent="-222684" lvl="1">
              <a:lnSpc>
                <a:spcPts val="3609"/>
              </a:lnSpc>
              <a:buFont typeface="Arial"/>
              <a:buChar char="•"/>
            </a:pPr>
            <a:r>
              <a:rPr lang="en-US" sz="2062">
                <a:solidFill>
                  <a:srgbClr val="FFFFFF"/>
                </a:solidFill>
                <a:latin typeface="Montserrat Light"/>
              </a:rPr>
              <a:t>Appropriateness against our existing data set </a:t>
            </a:r>
          </a:p>
          <a:p>
            <a:pPr algn="just" marL="445368" indent="-222684" lvl="1">
              <a:lnSpc>
                <a:spcPts val="3609"/>
              </a:lnSpc>
              <a:buFont typeface="Arial"/>
              <a:buChar char="•"/>
            </a:pPr>
            <a:r>
              <a:rPr lang="en-US" sz="2062">
                <a:solidFill>
                  <a:srgbClr val="FFFFFF"/>
                </a:solidFill>
                <a:latin typeface="Montserrat Light"/>
              </a:rPr>
              <a:t>Accuracy and ability to achieve our goal (as per problem definition)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31972" y="4270070"/>
            <a:ext cx="7556382" cy="397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93"/>
              </a:lnSpc>
            </a:pPr>
            <a:r>
              <a:rPr lang="en-US" sz="2352" spc="446">
                <a:solidFill>
                  <a:srgbClr val="FFFFFF"/>
                </a:solidFill>
                <a:latin typeface="Montserrat Semi-Bold"/>
              </a:rPr>
              <a:t>WHY BALANCED ACCURACY SCORE?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87959" y="4833413"/>
            <a:ext cx="8344238" cy="14335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45368" indent="-222684" lvl="1">
              <a:lnSpc>
                <a:spcPts val="2887"/>
              </a:lnSpc>
              <a:spcBef>
                <a:spcPct val="0"/>
              </a:spcBef>
              <a:buFont typeface="Arial"/>
              <a:buChar char="•"/>
            </a:pPr>
            <a:r>
              <a:rPr lang="en-US" sz="2062">
                <a:solidFill>
                  <a:srgbClr val="FFFFFF"/>
                </a:solidFill>
                <a:latin typeface="Montserrat Light"/>
              </a:rPr>
              <a:t>T</a:t>
            </a:r>
            <a:r>
              <a:rPr lang="en-US" sz="2062" u="none">
                <a:solidFill>
                  <a:srgbClr val="FFFFFF"/>
                </a:solidFill>
                <a:latin typeface="Montserrat Light"/>
              </a:rPr>
              <a:t>ackles the issue of imbalance by adjusting the weight of classes according to their frequency</a:t>
            </a:r>
          </a:p>
          <a:p>
            <a:pPr algn="just" marL="445368" indent="-222684" lvl="1">
              <a:lnSpc>
                <a:spcPts val="2887"/>
              </a:lnSpc>
              <a:spcBef>
                <a:spcPct val="0"/>
              </a:spcBef>
              <a:buFont typeface="Arial"/>
              <a:buChar char="•"/>
            </a:pPr>
            <a:r>
              <a:rPr lang="en-US" sz="2062" u="none">
                <a:solidFill>
                  <a:srgbClr val="FFFFFF"/>
                </a:solidFill>
                <a:latin typeface="Montserrat Light"/>
              </a:rPr>
              <a:t>Appropriate to combat overfitting due to over-sampling </a:t>
            </a:r>
          </a:p>
          <a:p>
            <a:pPr algn="just">
              <a:lnSpc>
                <a:spcPts val="2887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-61948" y="-3359726"/>
            <a:ext cx="3277188" cy="6719452"/>
            <a:chOff x="0" y="0"/>
            <a:chExt cx="4975860" cy="10202359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4975860" cy="10202359"/>
            </a:xfrm>
            <a:custGeom>
              <a:avLst/>
              <a:gdLst/>
              <a:ahLst/>
              <a:cxnLst/>
              <a:rect r="r" b="b" t="t" l="l"/>
              <a:pathLst>
                <a:path h="10202359" w="4975860">
                  <a:moveTo>
                    <a:pt x="4975860" y="0"/>
                  </a:moveTo>
                  <a:lnTo>
                    <a:pt x="4975860" y="9331139"/>
                  </a:lnTo>
                  <a:lnTo>
                    <a:pt x="2486660" y="10202359"/>
                  </a:lnTo>
                  <a:lnTo>
                    <a:pt x="0" y="9331139"/>
                  </a:lnTo>
                  <a:lnTo>
                    <a:pt x="1270" y="8614859"/>
                  </a:lnTo>
                  <a:lnTo>
                    <a:pt x="6350" y="2453703"/>
                  </a:lnTo>
                  <a:lnTo>
                    <a:pt x="0" y="0"/>
                  </a:lnTo>
                  <a:lnTo>
                    <a:pt x="4975860" y="0"/>
                  </a:lnTo>
                  <a:close/>
                </a:path>
              </a:pathLst>
            </a:custGeom>
            <a:solidFill>
              <a:srgbClr val="008037"/>
            </a:solidFill>
          </p:spPr>
        </p:sp>
      </p:grpSp>
      <p:grpSp>
        <p:nvGrpSpPr>
          <p:cNvPr name="Group 4" id="4"/>
          <p:cNvGrpSpPr/>
          <p:nvPr/>
        </p:nvGrpSpPr>
        <p:grpSpPr>
          <a:xfrm rot="5400000">
            <a:off x="-61948" y="-3359726"/>
            <a:ext cx="3277188" cy="6719452"/>
            <a:chOff x="0" y="0"/>
            <a:chExt cx="4975860" cy="10202359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4975860" cy="10202359"/>
            </a:xfrm>
            <a:custGeom>
              <a:avLst/>
              <a:gdLst/>
              <a:ahLst/>
              <a:cxnLst/>
              <a:rect r="r" b="b" t="t" l="l"/>
              <a:pathLst>
                <a:path h="10202359" w="4975860">
                  <a:moveTo>
                    <a:pt x="4975860" y="0"/>
                  </a:moveTo>
                  <a:lnTo>
                    <a:pt x="4975860" y="9331139"/>
                  </a:lnTo>
                  <a:lnTo>
                    <a:pt x="2486660" y="10202359"/>
                  </a:lnTo>
                  <a:lnTo>
                    <a:pt x="0" y="9331139"/>
                  </a:lnTo>
                  <a:lnTo>
                    <a:pt x="1270" y="8614859"/>
                  </a:lnTo>
                  <a:lnTo>
                    <a:pt x="6350" y="2453703"/>
                  </a:lnTo>
                  <a:lnTo>
                    <a:pt x="0" y="0"/>
                  </a:lnTo>
                  <a:lnTo>
                    <a:pt x="4975860" y="0"/>
                  </a:lnTo>
                  <a:close/>
                </a:path>
              </a:pathLst>
            </a:custGeom>
            <a:solidFill>
              <a:srgbClr val="008037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394041" y="6911938"/>
            <a:ext cx="4210050" cy="198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679"/>
              </a:lnSpc>
            </a:pPr>
            <a:r>
              <a:rPr lang="en-US" sz="1200" spc="228">
                <a:solidFill>
                  <a:srgbClr val="FFFFFF"/>
                </a:solidFill>
                <a:latin typeface="Montserrat Classic"/>
              </a:rPr>
              <a:t>03 MACHINE LEARNING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86423" y="615796"/>
            <a:ext cx="5734050" cy="692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 spc="380">
                <a:solidFill>
                  <a:srgbClr val="FFFFFF"/>
                </a:solidFill>
                <a:latin typeface="Montserrat Extra-Bold"/>
              </a:rPr>
              <a:t>INFORMATION</a:t>
            </a:r>
          </a:p>
          <a:p>
            <a:pPr>
              <a:lnSpc>
                <a:spcPts val="2800"/>
              </a:lnSpc>
            </a:pPr>
            <a:r>
              <a:rPr lang="en-US" sz="2000" spc="380">
                <a:solidFill>
                  <a:srgbClr val="FFFFFF"/>
                </a:solidFill>
                <a:latin typeface="Montserrat Extra-Bold"/>
              </a:rPr>
              <a:t>PRESENTATION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307138" y="615796"/>
            <a:ext cx="2839008" cy="692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2000" spc="380">
                <a:solidFill>
                  <a:srgbClr val="FFFFFF"/>
                </a:solidFill>
                <a:latin typeface="Montserrat Extra-Bold"/>
              </a:rPr>
              <a:t>STATISTICAL</a:t>
            </a:r>
          </a:p>
          <a:p>
            <a:pPr algn="r">
              <a:lnSpc>
                <a:spcPts val="2800"/>
              </a:lnSpc>
            </a:pPr>
            <a:r>
              <a:rPr lang="en-US" sz="2000" spc="380">
                <a:solidFill>
                  <a:srgbClr val="FFFFFF"/>
                </a:solidFill>
                <a:latin typeface="Montserrat Extra-Bold"/>
              </a:rPr>
              <a:t>INFERENCE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94041" y="1919268"/>
            <a:ext cx="8538157" cy="397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93"/>
              </a:lnSpc>
            </a:pPr>
            <a:r>
              <a:rPr lang="en-US" sz="2352" spc="446">
                <a:solidFill>
                  <a:srgbClr val="FFFFFF"/>
                </a:solidFill>
                <a:latin typeface="Montserrat Semi-Bold"/>
              </a:rPr>
              <a:t>COMPARING RESULTS ACROSS MODELS 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87959" y="2586046"/>
            <a:ext cx="8344238" cy="10715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45368" indent="-222684" lvl="1">
              <a:lnSpc>
                <a:spcPts val="2887"/>
              </a:lnSpc>
              <a:spcBef>
                <a:spcPct val="0"/>
              </a:spcBef>
              <a:buFont typeface="Arial"/>
              <a:buChar char="•"/>
            </a:pPr>
            <a:r>
              <a:rPr lang="en-US" sz="2062">
                <a:solidFill>
                  <a:srgbClr val="FFFFFF"/>
                </a:solidFill>
                <a:latin typeface="Montserrat Light"/>
              </a:rPr>
              <a:t>Random Forest was the best model as it yielded the highest balance accuracy score of 60.9%</a:t>
            </a:r>
          </a:p>
          <a:p>
            <a:pPr algn="just">
              <a:lnSpc>
                <a:spcPts val="2887"/>
              </a:lnSpc>
              <a:spcBef>
                <a:spcPct val="0"/>
              </a:spcBef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483923" y="3880801"/>
            <a:ext cx="8538157" cy="807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93"/>
              </a:lnSpc>
            </a:pPr>
            <a:r>
              <a:rPr lang="en-US" sz="2352" spc="446">
                <a:solidFill>
                  <a:srgbClr val="FFFFFF"/>
                </a:solidFill>
                <a:latin typeface="Montserrat Semi-Bold"/>
              </a:rPr>
              <a:t>IMPROVEMENT OF RESULTS POST GRID SEARCH 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80883" y="5055649"/>
            <a:ext cx="8344238" cy="10715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45368" indent="-222684" lvl="1">
              <a:lnSpc>
                <a:spcPts val="2887"/>
              </a:lnSpc>
              <a:spcBef>
                <a:spcPct val="0"/>
              </a:spcBef>
              <a:buFont typeface="Arial"/>
              <a:buChar char="•"/>
            </a:pPr>
            <a:r>
              <a:rPr lang="en-US" sz="2062">
                <a:solidFill>
                  <a:srgbClr val="FFFFFF"/>
                </a:solidFill>
                <a:latin typeface="Montserrat Light"/>
              </a:rPr>
              <a:t>E.g. 1% increase for balance accuracy score of k-nearest neighbour </a:t>
            </a:r>
          </a:p>
          <a:p>
            <a:pPr algn="just">
              <a:lnSpc>
                <a:spcPts val="2887"/>
              </a:lnSpc>
              <a:spcBef>
                <a:spcPct val="0"/>
              </a:spcBef>
            </a:pPr>
          </a:p>
        </p:txBody>
      </p:sp>
      <p:pic>
        <p:nvPicPr>
          <p:cNvPr name="Picture 13" id="13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4434294" y="303790"/>
            <a:ext cx="1004156" cy="1004156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798071" y="2003797"/>
            <a:ext cx="2425986" cy="2926080"/>
            <a:chOff x="0" y="0"/>
            <a:chExt cx="3234648" cy="390144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3234648" cy="3901440"/>
            </a:xfrm>
            <a:prstGeom prst="rect">
              <a:avLst/>
            </a:prstGeom>
          </p:spPr>
        </p:pic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808540" y="642732"/>
              <a:ext cx="1280126" cy="1629791"/>
            </a:xfrm>
            <a:prstGeom prst="rect">
              <a:avLst/>
            </a:prstGeom>
          </p:spPr>
        </p:pic>
      </p:grpSp>
      <p:sp>
        <p:nvSpPr>
          <p:cNvPr name="TextBox 5" id="5"/>
          <p:cNvSpPr txBox="true"/>
          <p:nvPr/>
        </p:nvSpPr>
        <p:spPr>
          <a:xfrm rot="0">
            <a:off x="394041" y="6911938"/>
            <a:ext cx="4210050" cy="198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679"/>
              </a:lnSpc>
            </a:pPr>
            <a:r>
              <a:rPr lang="en-US" sz="1200" spc="228">
                <a:solidFill>
                  <a:srgbClr val="FFFFFF"/>
                </a:solidFill>
                <a:latin typeface="Montserrat Classic"/>
              </a:rPr>
              <a:t>03 MACHINE LEARNING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16131" y="1302122"/>
            <a:ext cx="4828752" cy="965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750"/>
              </a:lnSpc>
            </a:pPr>
            <a:r>
              <a:rPr lang="en-US" sz="3500" spc="665">
                <a:solidFill>
                  <a:srgbClr val="FFFFFF"/>
                </a:solidFill>
                <a:latin typeface="Montserrat Semi-Bold"/>
              </a:rPr>
              <a:t>INSIGHTS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31520" y="2712357"/>
            <a:ext cx="6291468" cy="22175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500"/>
              </a:lnSpc>
            </a:pPr>
            <a:r>
              <a:rPr lang="en-US" sz="1800" spc="342">
                <a:solidFill>
                  <a:srgbClr val="FFFFFF"/>
                </a:solidFill>
                <a:latin typeface="Montserrat"/>
              </a:rPr>
              <a:t>- OUTCOME</a:t>
            </a:r>
          </a:p>
          <a:p>
            <a:pPr>
              <a:lnSpc>
                <a:spcPts val="4500"/>
              </a:lnSpc>
            </a:pPr>
            <a:r>
              <a:rPr lang="en-US" sz="1800" spc="342">
                <a:solidFill>
                  <a:srgbClr val="FFFFFF"/>
                </a:solidFill>
                <a:latin typeface="Montserrat"/>
              </a:rPr>
              <a:t>- SUBSEQUENT RECOMMENDATIONS</a:t>
            </a:r>
          </a:p>
          <a:p>
            <a:pPr>
              <a:lnSpc>
                <a:spcPts val="4500"/>
              </a:lnSpc>
            </a:pPr>
            <a:r>
              <a:rPr lang="en-US" sz="1800" spc="342">
                <a:solidFill>
                  <a:srgbClr val="FFFFFF"/>
                </a:solidFill>
                <a:latin typeface="Montserrat"/>
              </a:rPr>
              <a:t>- TECHNIQUES LEARNT</a:t>
            </a:r>
          </a:p>
          <a:p>
            <a:pPr>
              <a:lnSpc>
                <a:spcPts val="4500"/>
              </a:lnSpc>
            </a:pPr>
            <a:r>
              <a:rPr lang="en-US" sz="1800" spc="342">
                <a:solidFill>
                  <a:srgbClr val="FFFFFF"/>
                </a:solidFill>
                <a:latin typeface="Montserrat"/>
              </a:rPr>
              <a:t>- CONCLUSION</a:t>
            </a:r>
          </a:p>
        </p:txBody>
      </p:sp>
    </p:spTree>
  </p:cSld>
  <p:clrMapOvr>
    <a:masterClrMapping/>
  </p:clrMapOvr>
</p:sld>
</file>

<file path=ppt/slides/slide3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-61948" y="-3359726"/>
            <a:ext cx="3277188" cy="6719452"/>
            <a:chOff x="0" y="0"/>
            <a:chExt cx="4975860" cy="10202359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4975860" cy="10202359"/>
            </a:xfrm>
            <a:custGeom>
              <a:avLst/>
              <a:gdLst/>
              <a:ahLst/>
              <a:cxnLst/>
              <a:rect r="r" b="b" t="t" l="l"/>
              <a:pathLst>
                <a:path h="10202359" w="4975860">
                  <a:moveTo>
                    <a:pt x="4975860" y="0"/>
                  </a:moveTo>
                  <a:lnTo>
                    <a:pt x="4975860" y="9331139"/>
                  </a:lnTo>
                  <a:lnTo>
                    <a:pt x="2486660" y="10202359"/>
                  </a:lnTo>
                  <a:lnTo>
                    <a:pt x="0" y="9331139"/>
                  </a:lnTo>
                  <a:lnTo>
                    <a:pt x="1270" y="8614859"/>
                  </a:lnTo>
                  <a:lnTo>
                    <a:pt x="6350" y="2453703"/>
                  </a:lnTo>
                  <a:lnTo>
                    <a:pt x="0" y="0"/>
                  </a:lnTo>
                  <a:lnTo>
                    <a:pt x="4975860" y="0"/>
                  </a:lnTo>
                  <a:close/>
                </a:path>
              </a:pathLst>
            </a:custGeom>
            <a:solidFill>
              <a:srgbClr val="008037"/>
            </a:solidFill>
          </p:spPr>
        </p:sp>
      </p:grpSp>
      <p:grpSp>
        <p:nvGrpSpPr>
          <p:cNvPr name="Group 4" id="4"/>
          <p:cNvGrpSpPr/>
          <p:nvPr/>
        </p:nvGrpSpPr>
        <p:grpSpPr>
          <a:xfrm rot="5400000">
            <a:off x="-61948" y="-3359726"/>
            <a:ext cx="3277188" cy="6719452"/>
            <a:chOff x="0" y="0"/>
            <a:chExt cx="4975860" cy="10202359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4975860" cy="10202359"/>
            </a:xfrm>
            <a:custGeom>
              <a:avLst/>
              <a:gdLst/>
              <a:ahLst/>
              <a:cxnLst/>
              <a:rect r="r" b="b" t="t" l="l"/>
              <a:pathLst>
                <a:path h="10202359" w="4975860">
                  <a:moveTo>
                    <a:pt x="4975860" y="0"/>
                  </a:moveTo>
                  <a:lnTo>
                    <a:pt x="4975860" y="9331139"/>
                  </a:lnTo>
                  <a:lnTo>
                    <a:pt x="2486660" y="10202359"/>
                  </a:lnTo>
                  <a:lnTo>
                    <a:pt x="0" y="9331139"/>
                  </a:lnTo>
                  <a:lnTo>
                    <a:pt x="1270" y="8614859"/>
                  </a:lnTo>
                  <a:lnTo>
                    <a:pt x="6350" y="2453703"/>
                  </a:lnTo>
                  <a:lnTo>
                    <a:pt x="0" y="0"/>
                  </a:lnTo>
                  <a:lnTo>
                    <a:pt x="4975860" y="0"/>
                  </a:lnTo>
                  <a:close/>
                </a:path>
              </a:pathLst>
            </a:custGeom>
            <a:solidFill>
              <a:srgbClr val="008037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394041" y="6911938"/>
            <a:ext cx="4210050" cy="198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679"/>
              </a:lnSpc>
            </a:pPr>
            <a:r>
              <a:rPr lang="en-US" sz="1200" spc="228">
                <a:solidFill>
                  <a:srgbClr val="FFFFFF"/>
                </a:solidFill>
                <a:latin typeface="Montserrat Classic"/>
              </a:rPr>
              <a:t>03 MACHINE LEARNING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86423" y="615796"/>
            <a:ext cx="5734050" cy="692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 spc="380">
                <a:solidFill>
                  <a:srgbClr val="FFFFFF"/>
                </a:solidFill>
                <a:latin typeface="Montserrat Extra-Bold"/>
              </a:rPr>
              <a:t>INFORMATION</a:t>
            </a:r>
          </a:p>
          <a:p>
            <a:pPr>
              <a:lnSpc>
                <a:spcPts val="2800"/>
              </a:lnSpc>
            </a:pPr>
            <a:r>
              <a:rPr lang="en-US" sz="2000" spc="380">
                <a:solidFill>
                  <a:srgbClr val="FFFFFF"/>
                </a:solidFill>
                <a:latin typeface="Montserrat Extra-Bold"/>
              </a:rPr>
              <a:t>PRESENTATION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307138" y="615796"/>
            <a:ext cx="2839008" cy="692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2000" spc="380">
                <a:solidFill>
                  <a:srgbClr val="FFFFFF"/>
                </a:solidFill>
                <a:latin typeface="Montserrat Extra-Bold"/>
              </a:rPr>
              <a:t>STATISTICAL</a:t>
            </a:r>
          </a:p>
          <a:p>
            <a:pPr algn="r">
              <a:lnSpc>
                <a:spcPts val="2800"/>
              </a:lnSpc>
            </a:pPr>
            <a:r>
              <a:rPr lang="en-US" sz="2000" spc="380">
                <a:solidFill>
                  <a:srgbClr val="FFFFFF"/>
                </a:solidFill>
                <a:latin typeface="Montserrat Extra-Bold"/>
              </a:rPr>
              <a:t>INFERENCE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94041" y="2173692"/>
            <a:ext cx="8538157" cy="397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93"/>
              </a:lnSpc>
            </a:pPr>
            <a:r>
              <a:rPr lang="en-US" sz="2352" spc="446">
                <a:solidFill>
                  <a:srgbClr val="FFFFFF"/>
                </a:solidFill>
                <a:latin typeface="Montserrat Semi-Bold"/>
              </a:rPr>
              <a:t>OUTCOME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64253" y="2563535"/>
            <a:ext cx="8344238" cy="4143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45368" indent="-222684" lvl="1">
              <a:lnSpc>
                <a:spcPts val="4125"/>
              </a:lnSpc>
              <a:buFont typeface="Arial"/>
              <a:buChar char="•"/>
            </a:pPr>
            <a:r>
              <a:rPr lang="en-US" sz="2062">
                <a:solidFill>
                  <a:srgbClr val="FFFFFF"/>
                </a:solidFill>
                <a:latin typeface="Montserrat Light"/>
              </a:rPr>
              <a:t>No strong correlation between popularity and any univariate variable </a:t>
            </a:r>
          </a:p>
          <a:p>
            <a:pPr algn="just" marL="445368" indent="-222684" lvl="1">
              <a:lnSpc>
                <a:spcPts val="4125"/>
              </a:lnSpc>
              <a:buFont typeface="Arial"/>
              <a:buChar char="•"/>
            </a:pPr>
            <a:r>
              <a:rPr lang="en-US" sz="2062">
                <a:solidFill>
                  <a:srgbClr val="FFFFFF"/>
                </a:solidFill>
                <a:latin typeface="Montserrat Light"/>
              </a:rPr>
              <a:t>Balance Accuracy Score remained &lt; 60%</a:t>
            </a:r>
          </a:p>
          <a:p>
            <a:pPr algn="just" marL="445368" indent="-222684" lvl="1">
              <a:lnSpc>
                <a:spcPts val="4125"/>
              </a:lnSpc>
              <a:buFont typeface="Arial"/>
              <a:buChar char="•"/>
            </a:pPr>
            <a:r>
              <a:rPr lang="en-US" sz="2062">
                <a:solidFill>
                  <a:srgbClr val="FFFFFF"/>
                </a:solidFill>
                <a:latin typeface="Montserrat Light"/>
              </a:rPr>
              <a:t>Insufficient independent variables, weak dependent variable</a:t>
            </a:r>
          </a:p>
          <a:p>
            <a:pPr algn="just" marL="445368" indent="-222684" lvl="1">
              <a:lnSpc>
                <a:spcPts val="4125"/>
              </a:lnSpc>
              <a:buFont typeface="Arial"/>
              <a:buChar char="•"/>
            </a:pPr>
            <a:r>
              <a:rPr lang="en-US" sz="2062">
                <a:solidFill>
                  <a:srgbClr val="FFFFFF"/>
                </a:solidFill>
                <a:latin typeface="Montserrat Light"/>
              </a:rPr>
              <a:t>Large disproportion between number of popular songs and not popular songs </a:t>
            </a:r>
          </a:p>
          <a:p>
            <a:pPr algn="just">
              <a:lnSpc>
                <a:spcPts val="4125"/>
              </a:lnSpc>
            </a:pPr>
          </a:p>
          <a:p>
            <a:pPr algn="just">
              <a:lnSpc>
                <a:spcPts val="4125"/>
              </a:lnSpc>
            </a:pPr>
          </a:p>
        </p:txBody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4434294" y="303790"/>
            <a:ext cx="1004156" cy="100415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33443" y="0"/>
            <a:ext cx="9987043" cy="7657476"/>
            <a:chOff x="0" y="0"/>
            <a:chExt cx="13316058" cy="10209968"/>
          </a:xfrm>
        </p:grpSpPr>
        <p:sp>
          <p:nvSpPr>
            <p:cNvPr name="AutoShape 3" id="3"/>
            <p:cNvSpPr/>
            <p:nvPr/>
          </p:nvSpPr>
          <p:spPr>
            <a:xfrm>
              <a:off x="0" y="0"/>
              <a:ext cx="13316058" cy="10209968"/>
            </a:xfrm>
            <a:prstGeom prst="rect">
              <a:avLst/>
            </a:prstGeom>
            <a:solidFill>
              <a:srgbClr val="000000"/>
            </a:solidFill>
          </p:spPr>
        </p:sp>
      </p:grpSp>
      <p:grpSp>
        <p:nvGrpSpPr>
          <p:cNvPr name="Group 4" id="4"/>
          <p:cNvGrpSpPr/>
          <p:nvPr/>
        </p:nvGrpSpPr>
        <p:grpSpPr>
          <a:xfrm rot="5400000">
            <a:off x="-61948" y="-3359726"/>
            <a:ext cx="3277188" cy="6719452"/>
            <a:chOff x="0" y="0"/>
            <a:chExt cx="4975860" cy="10202359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4975860" cy="10202359"/>
            </a:xfrm>
            <a:custGeom>
              <a:avLst/>
              <a:gdLst/>
              <a:ahLst/>
              <a:cxnLst/>
              <a:rect r="r" b="b" t="t" l="l"/>
              <a:pathLst>
                <a:path h="10202359" w="4975860">
                  <a:moveTo>
                    <a:pt x="4975860" y="0"/>
                  </a:moveTo>
                  <a:lnTo>
                    <a:pt x="4975860" y="9331139"/>
                  </a:lnTo>
                  <a:lnTo>
                    <a:pt x="2486660" y="10202359"/>
                  </a:lnTo>
                  <a:lnTo>
                    <a:pt x="0" y="9331139"/>
                  </a:lnTo>
                  <a:lnTo>
                    <a:pt x="1270" y="8614859"/>
                  </a:lnTo>
                  <a:lnTo>
                    <a:pt x="6350" y="2453703"/>
                  </a:lnTo>
                  <a:lnTo>
                    <a:pt x="0" y="0"/>
                  </a:lnTo>
                  <a:lnTo>
                    <a:pt x="4975860" y="0"/>
                  </a:lnTo>
                  <a:close/>
                </a:path>
              </a:pathLst>
            </a:custGeom>
            <a:solidFill>
              <a:srgbClr val="008037"/>
            </a:solidFill>
          </p:spPr>
        </p: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4604091" y="313250"/>
            <a:ext cx="664562" cy="1126376"/>
          </a:xfrm>
          <a:prstGeom prst="rect">
            <a:avLst/>
          </a:prstGeom>
        </p:spPr>
      </p:pic>
      <p:graphicFrame>
        <p:nvGraphicFramePr>
          <p:cNvPr name="Table 7" id="7"/>
          <p:cNvGraphicFramePr>
            <a:graphicFrameLocks noGrp="true"/>
          </p:cNvGraphicFramePr>
          <p:nvPr/>
        </p:nvGraphicFramePr>
        <p:xfrm>
          <a:off x="776897" y="4262793"/>
          <a:ext cx="8318949" cy="2442342"/>
        </p:xfrm>
        <a:graphic>
          <a:graphicData uri="http://schemas.openxmlformats.org/drawingml/2006/table">
            <a:tbl>
              <a:tblPr/>
              <a:tblGrid>
                <a:gridCol w="2097944"/>
                <a:gridCol w="2112281"/>
                <a:gridCol w="2111589"/>
                <a:gridCol w="1997136"/>
              </a:tblGrid>
              <a:tr h="64290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90"/>
                        </a:lnSpc>
                        <a:defRPr/>
                      </a:pPr>
                      <a:r>
                        <a:rPr lang="en-US" sz="1207">
                          <a:solidFill>
                            <a:srgbClr val="FFFFFF"/>
                          </a:solidFill>
                          <a:latin typeface="Montserrat Bold"/>
                        </a:rPr>
                        <a:t>Danceability</a:t>
                      </a: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90"/>
                        </a:lnSpc>
                        <a:defRPr/>
                      </a:pPr>
                      <a:r>
                        <a:rPr lang="en-US" sz="1207">
                          <a:solidFill>
                            <a:srgbClr val="FFFFFF"/>
                          </a:solidFill>
                          <a:latin typeface="Montserrat Bold"/>
                        </a:rPr>
                        <a:t>Energy</a:t>
                      </a: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90"/>
                        </a:lnSpc>
                        <a:defRPr/>
                      </a:pPr>
                      <a:r>
                        <a:rPr lang="en-US" sz="1207">
                          <a:solidFill>
                            <a:srgbClr val="FFFFFF"/>
                          </a:solidFill>
                          <a:latin typeface="Montserrat Bold"/>
                        </a:rPr>
                        <a:t>Key</a:t>
                      </a: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90"/>
                        </a:lnSpc>
                        <a:defRPr/>
                      </a:pPr>
                      <a:r>
                        <a:rPr lang="en-US" sz="1207">
                          <a:solidFill>
                            <a:srgbClr val="FFFFFF"/>
                          </a:solidFill>
                          <a:latin typeface="Montserrat Bold"/>
                        </a:rPr>
                        <a:t>Loudness</a:t>
                      </a: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826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90"/>
                        </a:lnSpc>
                        <a:defRPr/>
                      </a:pPr>
                      <a:r>
                        <a:rPr lang="en-US" sz="1207">
                          <a:solidFill>
                            <a:srgbClr val="FFFFFF"/>
                          </a:solidFill>
                          <a:latin typeface="Montserrat"/>
                        </a:rPr>
                        <a:t>Mode</a:t>
                      </a: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90"/>
                        </a:lnSpc>
                        <a:defRPr/>
                      </a:pPr>
                      <a:r>
                        <a:rPr lang="en-US" sz="1207">
                          <a:solidFill>
                            <a:srgbClr val="FFFFFF"/>
                          </a:solidFill>
                          <a:latin typeface="Montserrat"/>
                        </a:rPr>
                        <a:t>Speechiness</a:t>
                      </a: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90"/>
                        </a:lnSpc>
                        <a:defRPr/>
                      </a:pPr>
                      <a:r>
                        <a:rPr lang="en-US" sz="1207">
                          <a:solidFill>
                            <a:srgbClr val="FFFFFF"/>
                          </a:solidFill>
                          <a:latin typeface="Montserrat"/>
                        </a:rPr>
                        <a:t>Acousticness</a:t>
                      </a: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90"/>
                        </a:lnSpc>
                        <a:defRPr/>
                      </a:pPr>
                      <a:r>
                        <a:rPr lang="en-US" sz="1207">
                          <a:solidFill>
                            <a:srgbClr val="FFFFFF"/>
                          </a:solidFill>
                          <a:latin typeface="Montserrat"/>
                        </a:rPr>
                        <a:t>Instrumentalness</a:t>
                      </a: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826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90"/>
                        </a:lnSpc>
                        <a:defRPr/>
                      </a:pPr>
                      <a:r>
                        <a:rPr lang="en-US" sz="1207">
                          <a:solidFill>
                            <a:srgbClr val="FFFFFF"/>
                          </a:solidFill>
                          <a:latin typeface="Montserrat"/>
                        </a:rPr>
                        <a:t>Liveness</a:t>
                      </a: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90"/>
                        </a:lnSpc>
                        <a:defRPr/>
                      </a:pPr>
                      <a:r>
                        <a:rPr lang="en-US" sz="1207">
                          <a:solidFill>
                            <a:srgbClr val="FFFFFF"/>
                          </a:solidFill>
                          <a:latin typeface="Montserrat"/>
                        </a:rPr>
                        <a:t>Valence</a:t>
                      </a: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90"/>
                        </a:lnSpc>
                        <a:defRPr/>
                      </a:pPr>
                      <a:r>
                        <a:rPr lang="en-US" sz="1207">
                          <a:solidFill>
                            <a:srgbClr val="FFFFFF"/>
                          </a:solidFill>
                          <a:latin typeface="Montserrat"/>
                        </a:rPr>
                        <a:t>Tempo</a:t>
                      </a: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90"/>
                        </a:lnSpc>
                        <a:defRPr/>
                      </a:pPr>
                      <a:r>
                        <a:rPr lang="en-US" sz="1207">
                          <a:solidFill>
                            <a:srgbClr val="FFFFFF"/>
                          </a:solidFill>
                          <a:latin typeface="Montserrat"/>
                        </a:rPr>
                        <a:t>Type</a:t>
                      </a: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4290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90"/>
                        </a:lnSpc>
                        <a:defRPr/>
                      </a:pPr>
                      <a:r>
                        <a:rPr lang="en-US" sz="1207">
                          <a:solidFill>
                            <a:srgbClr val="FFFFFF"/>
                          </a:solidFill>
                          <a:latin typeface="Montserrat"/>
                        </a:rPr>
                        <a:t>Duration_ms</a:t>
                      </a: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90"/>
                        </a:lnSpc>
                        <a:defRPr/>
                      </a:pPr>
                      <a:r>
                        <a:rPr lang="en-US" sz="1207">
                          <a:solidFill>
                            <a:srgbClr val="FFFFFF"/>
                          </a:solidFill>
                          <a:latin typeface="Montserrat"/>
                        </a:rPr>
                        <a:t>Time_signature</a:t>
                      </a: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90"/>
                        </a:lnSpc>
                        <a:defRPr/>
                      </a:pPr>
                      <a:r>
                        <a:rPr lang="en-US" sz="1207">
                          <a:solidFill>
                            <a:srgbClr val="FFFFFF"/>
                          </a:solidFill>
                          <a:latin typeface="Montserrat"/>
                        </a:rPr>
                        <a:t>Popularity</a:t>
                      </a: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90"/>
                        </a:lnSpc>
                        <a:defRPr/>
                      </a:pPr>
                      <a:r>
                        <a:rPr lang="en-US" sz="1207">
                          <a:solidFill>
                            <a:srgbClr val="FFFFFF"/>
                          </a:solidFill>
                          <a:latin typeface="Montserrat"/>
                        </a:rPr>
                        <a:t>Artist genre</a:t>
                      </a: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8" id="8"/>
          <p:cNvSpPr txBox="true"/>
          <p:nvPr/>
        </p:nvSpPr>
        <p:spPr>
          <a:xfrm rot="0">
            <a:off x="731520" y="615796"/>
            <a:ext cx="5734050" cy="692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 spc="380">
                <a:solidFill>
                  <a:srgbClr val="FFFFFF"/>
                </a:solidFill>
                <a:latin typeface="Montserrat Extra-Bold"/>
              </a:rPr>
              <a:t>SAMPLE </a:t>
            </a:r>
          </a:p>
          <a:p>
            <a:pPr>
              <a:lnSpc>
                <a:spcPts val="2800"/>
              </a:lnSpc>
            </a:pPr>
            <a:r>
              <a:rPr lang="en-US" sz="2000" spc="380">
                <a:solidFill>
                  <a:srgbClr val="FFFFFF"/>
                </a:solidFill>
                <a:latin typeface="Montserrat Extra-Bold"/>
              </a:rPr>
              <a:t>COLLECTION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94041" y="6911938"/>
            <a:ext cx="4210050" cy="198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679"/>
              </a:lnSpc>
            </a:pPr>
            <a:r>
              <a:rPr lang="en-US" sz="1200" spc="228">
                <a:solidFill>
                  <a:srgbClr val="FFFFFF"/>
                </a:solidFill>
                <a:latin typeface="Montserrat Classic"/>
              </a:rPr>
              <a:t>01 INTRODUCTION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307138" y="615796"/>
            <a:ext cx="2839008" cy="692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2000" spc="380">
                <a:solidFill>
                  <a:srgbClr val="FFFFFF"/>
                </a:solidFill>
                <a:latin typeface="Montserrat Extra-Bold"/>
              </a:rPr>
              <a:t>PRACTICAL MOTIVATION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-2080647" y="1716735"/>
            <a:ext cx="7106965" cy="13928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2352" spc="446">
                <a:solidFill>
                  <a:srgbClr val="FFFFFF"/>
                </a:solidFill>
                <a:latin typeface="Montserrat Semi-Bold"/>
              </a:rPr>
              <a:t>DATASET:  </a:t>
            </a:r>
          </a:p>
          <a:p>
            <a:pPr algn="ctr">
              <a:lnSpc>
                <a:spcPts val="5880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1472836" y="2522689"/>
            <a:ext cx="7549244" cy="1544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Montserrat Classic"/>
              </a:rPr>
              <a:t>Spotify's Million Playlist Dataset </a:t>
            </a:r>
          </a:p>
          <a:p>
            <a:pPr algn="just"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Montserrat Classic"/>
              </a:rPr>
              <a:t>Over 2 million unique songs, from 300,000 artists</a:t>
            </a:r>
          </a:p>
          <a:p>
            <a:pPr algn="just">
              <a:lnSpc>
                <a:spcPts val="3079"/>
              </a:lnSpc>
            </a:pPr>
          </a:p>
          <a:p>
            <a:pPr algn="just"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Montserrat Classic"/>
              </a:rPr>
              <a:t>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5062" y="3418739"/>
            <a:ext cx="7106965" cy="13928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2352" spc="446">
                <a:solidFill>
                  <a:srgbClr val="FFFFFF"/>
                </a:solidFill>
                <a:latin typeface="Montserrat Semi-Bold"/>
              </a:rPr>
              <a:t>VARIABLES FROM SPOTIFY API: </a:t>
            </a:r>
          </a:p>
          <a:p>
            <a:pPr algn="ctr">
              <a:lnSpc>
                <a:spcPts val="5880"/>
              </a:lnSpc>
            </a:pPr>
          </a:p>
        </p:txBody>
      </p:sp>
    </p:spTree>
  </p:cSld>
  <p:clrMapOvr>
    <a:masterClrMapping/>
  </p:clrMapOvr>
</p:sld>
</file>

<file path=ppt/slides/slide4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-61948" y="-3359726"/>
            <a:ext cx="3277188" cy="6719452"/>
            <a:chOff x="0" y="0"/>
            <a:chExt cx="4975860" cy="10202359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4975860" cy="10202359"/>
            </a:xfrm>
            <a:custGeom>
              <a:avLst/>
              <a:gdLst/>
              <a:ahLst/>
              <a:cxnLst/>
              <a:rect r="r" b="b" t="t" l="l"/>
              <a:pathLst>
                <a:path h="10202359" w="4975860">
                  <a:moveTo>
                    <a:pt x="4975860" y="0"/>
                  </a:moveTo>
                  <a:lnTo>
                    <a:pt x="4975860" y="9331139"/>
                  </a:lnTo>
                  <a:lnTo>
                    <a:pt x="2486660" y="10202359"/>
                  </a:lnTo>
                  <a:lnTo>
                    <a:pt x="0" y="9331139"/>
                  </a:lnTo>
                  <a:lnTo>
                    <a:pt x="1270" y="8614859"/>
                  </a:lnTo>
                  <a:lnTo>
                    <a:pt x="6350" y="2453703"/>
                  </a:lnTo>
                  <a:lnTo>
                    <a:pt x="0" y="0"/>
                  </a:lnTo>
                  <a:lnTo>
                    <a:pt x="4975860" y="0"/>
                  </a:lnTo>
                  <a:close/>
                </a:path>
              </a:pathLst>
            </a:custGeom>
            <a:solidFill>
              <a:srgbClr val="008037"/>
            </a:solidFill>
          </p:spPr>
        </p:sp>
      </p:grpSp>
      <p:grpSp>
        <p:nvGrpSpPr>
          <p:cNvPr name="Group 4" id="4"/>
          <p:cNvGrpSpPr/>
          <p:nvPr/>
        </p:nvGrpSpPr>
        <p:grpSpPr>
          <a:xfrm rot="5400000">
            <a:off x="-61948" y="-3359726"/>
            <a:ext cx="3277188" cy="6719452"/>
            <a:chOff x="0" y="0"/>
            <a:chExt cx="4975860" cy="10202359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4975860" cy="10202359"/>
            </a:xfrm>
            <a:custGeom>
              <a:avLst/>
              <a:gdLst/>
              <a:ahLst/>
              <a:cxnLst/>
              <a:rect r="r" b="b" t="t" l="l"/>
              <a:pathLst>
                <a:path h="10202359" w="4975860">
                  <a:moveTo>
                    <a:pt x="4975860" y="0"/>
                  </a:moveTo>
                  <a:lnTo>
                    <a:pt x="4975860" y="9331139"/>
                  </a:lnTo>
                  <a:lnTo>
                    <a:pt x="2486660" y="10202359"/>
                  </a:lnTo>
                  <a:lnTo>
                    <a:pt x="0" y="9331139"/>
                  </a:lnTo>
                  <a:lnTo>
                    <a:pt x="1270" y="8614859"/>
                  </a:lnTo>
                  <a:lnTo>
                    <a:pt x="6350" y="2453703"/>
                  </a:lnTo>
                  <a:lnTo>
                    <a:pt x="0" y="0"/>
                  </a:lnTo>
                  <a:lnTo>
                    <a:pt x="4975860" y="0"/>
                  </a:lnTo>
                  <a:close/>
                </a:path>
              </a:pathLst>
            </a:custGeom>
            <a:solidFill>
              <a:srgbClr val="008037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801908" y="2756129"/>
            <a:ext cx="8344238" cy="3619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45368" indent="-222684" lvl="1">
              <a:lnSpc>
                <a:spcPts val="4125"/>
              </a:lnSpc>
              <a:buFont typeface="Arial"/>
              <a:buChar char="•"/>
            </a:pPr>
            <a:r>
              <a:rPr lang="en-US" sz="2062">
                <a:solidFill>
                  <a:srgbClr val="FFFFFF"/>
                </a:solidFill>
                <a:latin typeface="Montserrat Light"/>
              </a:rPr>
              <a:t>Increase proportion of 'popular' songs to ensure dataset is balanced or adopt over-sampling / under-sampling </a:t>
            </a:r>
          </a:p>
          <a:p>
            <a:pPr algn="just" marL="445368" indent="-222684" lvl="1">
              <a:lnSpc>
                <a:spcPts val="4125"/>
              </a:lnSpc>
              <a:buFont typeface="Arial"/>
              <a:buChar char="•"/>
            </a:pPr>
            <a:r>
              <a:rPr lang="en-US" sz="2062">
                <a:solidFill>
                  <a:srgbClr val="FFFFFF"/>
                </a:solidFill>
                <a:latin typeface="Montserrat Light"/>
              </a:rPr>
              <a:t>Identify more possible variables </a:t>
            </a:r>
          </a:p>
          <a:p>
            <a:pPr algn="just" marL="445368" indent="-222684" lvl="1">
              <a:lnSpc>
                <a:spcPts val="4125"/>
              </a:lnSpc>
              <a:buFont typeface="Arial"/>
              <a:buChar char="•"/>
            </a:pPr>
            <a:r>
              <a:rPr lang="en-US" sz="2062">
                <a:solidFill>
                  <a:srgbClr val="FFFFFF"/>
                </a:solidFill>
                <a:latin typeface="Montserrat Light"/>
              </a:rPr>
              <a:t>Use songs' lifetime streams as popularity metric</a:t>
            </a:r>
          </a:p>
          <a:p>
            <a:pPr algn="just" marL="445368" indent="-222684" lvl="1">
              <a:lnSpc>
                <a:spcPts val="4125"/>
              </a:lnSpc>
              <a:buFont typeface="Arial"/>
              <a:buChar char="•"/>
            </a:pPr>
            <a:r>
              <a:rPr lang="en-US" sz="2062">
                <a:solidFill>
                  <a:srgbClr val="FFFFFF"/>
                </a:solidFill>
                <a:latin typeface="Montserrat Light"/>
              </a:rPr>
              <a:t>Break down popularity into more subsets, e.g. 'region', 'time period' </a:t>
            </a:r>
          </a:p>
          <a:p>
            <a:pPr algn="just">
              <a:lnSpc>
                <a:spcPts val="4125"/>
              </a:lnSpc>
            </a:pP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7911748" y="1801287"/>
            <a:ext cx="746770" cy="74677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394041" y="6911938"/>
            <a:ext cx="4210050" cy="198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679"/>
              </a:lnSpc>
            </a:pPr>
            <a:r>
              <a:rPr lang="en-US" sz="1200" spc="228">
                <a:solidFill>
                  <a:srgbClr val="FFFFFF"/>
                </a:solidFill>
                <a:latin typeface="Montserrat Classic"/>
              </a:rPr>
              <a:t>03 MACHINE LEARNING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86423" y="615796"/>
            <a:ext cx="5734050" cy="692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 spc="380">
                <a:solidFill>
                  <a:srgbClr val="FFFFFF"/>
                </a:solidFill>
                <a:latin typeface="Montserrat Extra-Bold"/>
              </a:rPr>
              <a:t>INFORMATION</a:t>
            </a:r>
          </a:p>
          <a:p>
            <a:pPr>
              <a:lnSpc>
                <a:spcPts val="2800"/>
              </a:lnSpc>
            </a:pPr>
            <a:r>
              <a:rPr lang="en-US" sz="2000" spc="380">
                <a:solidFill>
                  <a:srgbClr val="FFFFFF"/>
                </a:solidFill>
                <a:latin typeface="Montserrat Extra-Bold"/>
              </a:rPr>
              <a:t>PRESENTATION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307138" y="615796"/>
            <a:ext cx="2839008" cy="692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2000" spc="380">
                <a:solidFill>
                  <a:srgbClr val="FFFFFF"/>
                </a:solidFill>
                <a:latin typeface="Montserrat Extra-Bold"/>
              </a:rPr>
              <a:t>STATISTICAL</a:t>
            </a:r>
          </a:p>
          <a:p>
            <a:pPr algn="r">
              <a:lnSpc>
                <a:spcPts val="2800"/>
              </a:lnSpc>
            </a:pPr>
            <a:r>
              <a:rPr lang="en-US" sz="2000" spc="380">
                <a:solidFill>
                  <a:srgbClr val="FFFFFF"/>
                </a:solidFill>
                <a:latin typeface="Montserrat Extra-Bold"/>
              </a:rPr>
              <a:t>INFERENCE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31696" y="2127047"/>
            <a:ext cx="8538157" cy="397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93"/>
              </a:lnSpc>
            </a:pPr>
            <a:r>
              <a:rPr lang="en-US" sz="2352" spc="446">
                <a:solidFill>
                  <a:srgbClr val="FFFFFF"/>
                </a:solidFill>
                <a:latin typeface="Montserrat Semi-Bold"/>
              </a:rPr>
              <a:t>SUBSEQUENT RECOMMENDATIONS </a:t>
            </a:r>
          </a:p>
        </p:txBody>
      </p:sp>
      <p:pic>
        <p:nvPicPr>
          <p:cNvPr name="Picture 12" id="12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4434294" y="303790"/>
            <a:ext cx="1004156" cy="1004156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-61948" y="-3359726"/>
            <a:ext cx="3277188" cy="6719452"/>
            <a:chOff x="0" y="0"/>
            <a:chExt cx="4975860" cy="10202359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4975860" cy="10202359"/>
            </a:xfrm>
            <a:custGeom>
              <a:avLst/>
              <a:gdLst/>
              <a:ahLst/>
              <a:cxnLst/>
              <a:rect r="r" b="b" t="t" l="l"/>
              <a:pathLst>
                <a:path h="10202359" w="4975860">
                  <a:moveTo>
                    <a:pt x="4975860" y="0"/>
                  </a:moveTo>
                  <a:lnTo>
                    <a:pt x="4975860" y="9331139"/>
                  </a:lnTo>
                  <a:lnTo>
                    <a:pt x="2486660" y="10202359"/>
                  </a:lnTo>
                  <a:lnTo>
                    <a:pt x="0" y="9331139"/>
                  </a:lnTo>
                  <a:lnTo>
                    <a:pt x="1270" y="8614859"/>
                  </a:lnTo>
                  <a:lnTo>
                    <a:pt x="6350" y="2453703"/>
                  </a:lnTo>
                  <a:lnTo>
                    <a:pt x="0" y="0"/>
                  </a:lnTo>
                  <a:lnTo>
                    <a:pt x="4975860" y="0"/>
                  </a:lnTo>
                  <a:close/>
                </a:path>
              </a:pathLst>
            </a:custGeom>
            <a:solidFill>
              <a:srgbClr val="008037"/>
            </a:solidFill>
          </p:spPr>
        </p:sp>
      </p:grpSp>
      <p:grpSp>
        <p:nvGrpSpPr>
          <p:cNvPr name="Group 4" id="4"/>
          <p:cNvGrpSpPr/>
          <p:nvPr/>
        </p:nvGrpSpPr>
        <p:grpSpPr>
          <a:xfrm rot="5400000">
            <a:off x="-61948" y="-3359726"/>
            <a:ext cx="3277188" cy="6719452"/>
            <a:chOff x="0" y="0"/>
            <a:chExt cx="4975860" cy="10202359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4975860" cy="10202359"/>
            </a:xfrm>
            <a:custGeom>
              <a:avLst/>
              <a:gdLst/>
              <a:ahLst/>
              <a:cxnLst/>
              <a:rect r="r" b="b" t="t" l="l"/>
              <a:pathLst>
                <a:path h="10202359" w="4975860">
                  <a:moveTo>
                    <a:pt x="4975860" y="0"/>
                  </a:moveTo>
                  <a:lnTo>
                    <a:pt x="4975860" y="9331139"/>
                  </a:lnTo>
                  <a:lnTo>
                    <a:pt x="2486660" y="10202359"/>
                  </a:lnTo>
                  <a:lnTo>
                    <a:pt x="0" y="9331139"/>
                  </a:lnTo>
                  <a:lnTo>
                    <a:pt x="1270" y="8614859"/>
                  </a:lnTo>
                  <a:lnTo>
                    <a:pt x="6350" y="2453703"/>
                  </a:lnTo>
                  <a:lnTo>
                    <a:pt x="0" y="0"/>
                  </a:lnTo>
                  <a:lnTo>
                    <a:pt x="4975860" y="0"/>
                  </a:lnTo>
                  <a:close/>
                </a:path>
              </a:pathLst>
            </a:custGeom>
            <a:solidFill>
              <a:srgbClr val="008037"/>
            </a:solidFill>
          </p:spPr>
        </p: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4724034" y="216490"/>
            <a:ext cx="424676" cy="1091456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161845" y="2586457"/>
            <a:ext cx="2327301" cy="2327301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932992" y="2919083"/>
            <a:ext cx="8344238" cy="25717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45368" indent="-222684" lvl="1">
              <a:lnSpc>
                <a:spcPts val="4125"/>
              </a:lnSpc>
              <a:buFont typeface="Arial"/>
              <a:buChar char="•"/>
            </a:pPr>
            <a:r>
              <a:rPr lang="en-US" sz="2062">
                <a:solidFill>
                  <a:srgbClr val="FFFFFF"/>
                </a:solidFill>
                <a:latin typeface="Montserrat Light"/>
              </a:rPr>
              <a:t>One-hot encoding </a:t>
            </a:r>
          </a:p>
          <a:p>
            <a:pPr algn="just" marL="445368" indent="-222684" lvl="1">
              <a:lnSpc>
                <a:spcPts val="4125"/>
              </a:lnSpc>
              <a:buFont typeface="Arial"/>
              <a:buChar char="•"/>
            </a:pPr>
            <a:r>
              <a:rPr lang="en-US" sz="2062">
                <a:solidFill>
                  <a:srgbClr val="FFFFFF"/>
                </a:solidFill>
                <a:latin typeface="Montserrat Light"/>
              </a:rPr>
              <a:t>Random forest </a:t>
            </a:r>
          </a:p>
          <a:p>
            <a:pPr algn="just" marL="445368" indent="-222684" lvl="1">
              <a:lnSpc>
                <a:spcPts val="4125"/>
              </a:lnSpc>
              <a:buFont typeface="Arial"/>
              <a:buChar char="•"/>
            </a:pPr>
            <a:r>
              <a:rPr lang="en-US" sz="2062">
                <a:solidFill>
                  <a:srgbClr val="FFFFFF"/>
                </a:solidFill>
                <a:latin typeface="Montserrat Light"/>
              </a:rPr>
              <a:t>K-nearest neighbors (KNN)</a:t>
            </a:r>
          </a:p>
          <a:p>
            <a:pPr algn="just" marL="445368" indent="-222684" lvl="1">
              <a:lnSpc>
                <a:spcPts val="4125"/>
              </a:lnSpc>
              <a:buFont typeface="Arial"/>
              <a:buChar char="•"/>
            </a:pPr>
            <a:r>
              <a:rPr lang="en-US" sz="2062">
                <a:solidFill>
                  <a:srgbClr val="FFFFFF"/>
                </a:solidFill>
                <a:latin typeface="Montserrat Light"/>
              </a:rPr>
              <a:t>Gradient boosting</a:t>
            </a:r>
          </a:p>
          <a:p>
            <a:pPr algn="just">
              <a:lnSpc>
                <a:spcPts val="4125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394041" y="6911938"/>
            <a:ext cx="4210050" cy="198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679"/>
              </a:lnSpc>
            </a:pPr>
            <a:r>
              <a:rPr lang="en-US" sz="1200" spc="228">
                <a:solidFill>
                  <a:srgbClr val="FFFFFF"/>
                </a:solidFill>
                <a:latin typeface="Montserrat Classic"/>
              </a:rPr>
              <a:t>03 MACHINE LEARNING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86423" y="615796"/>
            <a:ext cx="5734050" cy="692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 spc="380">
                <a:solidFill>
                  <a:srgbClr val="FFFFFF"/>
                </a:solidFill>
                <a:latin typeface="Montserrat Extra-Bold"/>
              </a:rPr>
              <a:t>ETHICAL</a:t>
            </a:r>
          </a:p>
          <a:p>
            <a:pPr>
              <a:lnSpc>
                <a:spcPts val="2800"/>
              </a:lnSpc>
            </a:pPr>
            <a:r>
              <a:rPr lang="en-US" sz="2000" spc="380">
                <a:solidFill>
                  <a:srgbClr val="FFFFFF"/>
                </a:solidFill>
                <a:latin typeface="Montserrat Extra-Bold"/>
              </a:rPr>
              <a:t>CONSIDERATION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307138" y="615796"/>
            <a:ext cx="2839008" cy="692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2000" spc="380">
                <a:solidFill>
                  <a:srgbClr val="FFFFFF"/>
                </a:solidFill>
                <a:latin typeface="Montserrat Extra-Bold"/>
              </a:rPr>
              <a:t>INTELLIGENT</a:t>
            </a:r>
          </a:p>
          <a:p>
            <a:pPr algn="r">
              <a:lnSpc>
                <a:spcPts val="2800"/>
              </a:lnSpc>
            </a:pPr>
            <a:r>
              <a:rPr lang="en-US" sz="2000" spc="380">
                <a:solidFill>
                  <a:srgbClr val="FFFFFF"/>
                </a:solidFill>
                <a:latin typeface="Montserrat Extra-Bold"/>
              </a:rPr>
              <a:t>DECISION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95513" y="2189002"/>
            <a:ext cx="8538157" cy="397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93"/>
              </a:lnSpc>
            </a:pPr>
            <a:r>
              <a:rPr lang="en-US" sz="2352" spc="446">
                <a:solidFill>
                  <a:srgbClr val="FFFFFF"/>
                </a:solidFill>
                <a:latin typeface="Montserrat Semi-Bold"/>
              </a:rPr>
              <a:t>TECHNIQUES LEARNT </a:t>
            </a:r>
          </a:p>
        </p:txBody>
      </p:sp>
    </p:spTree>
  </p:cSld>
  <p:clrMapOvr>
    <a:masterClrMapping/>
  </p:clrMapOvr>
</p:sld>
</file>

<file path=ppt/slides/slide4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-61948" y="-3359726"/>
            <a:ext cx="3277188" cy="6719452"/>
            <a:chOff x="0" y="0"/>
            <a:chExt cx="4975860" cy="10202359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4975860" cy="10202359"/>
            </a:xfrm>
            <a:custGeom>
              <a:avLst/>
              <a:gdLst/>
              <a:ahLst/>
              <a:cxnLst/>
              <a:rect r="r" b="b" t="t" l="l"/>
              <a:pathLst>
                <a:path h="10202359" w="4975860">
                  <a:moveTo>
                    <a:pt x="4975860" y="0"/>
                  </a:moveTo>
                  <a:lnTo>
                    <a:pt x="4975860" y="9331139"/>
                  </a:lnTo>
                  <a:lnTo>
                    <a:pt x="2486660" y="10202359"/>
                  </a:lnTo>
                  <a:lnTo>
                    <a:pt x="0" y="9331139"/>
                  </a:lnTo>
                  <a:lnTo>
                    <a:pt x="1270" y="8614859"/>
                  </a:lnTo>
                  <a:lnTo>
                    <a:pt x="6350" y="2453703"/>
                  </a:lnTo>
                  <a:lnTo>
                    <a:pt x="0" y="0"/>
                  </a:lnTo>
                  <a:lnTo>
                    <a:pt x="4975860" y="0"/>
                  </a:lnTo>
                  <a:close/>
                </a:path>
              </a:pathLst>
            </a:custGeom>
            <a:solidFill>
              <a:srgbClr val="008037"/>
            </a:solidFill>
          </p:spPr>
        </p:sp>
      </p:grpSp>
      <p:grpSp>
        <p:nvGrpSpPr>
          <p:cNvPr name="Group 4" id="4"/>
          <p:cNvGrpSpPr/>
          <p:nvPr/>
        </p:nvGrpSpPr>
        <p:grpSpPr>
          <a:xfrm rot="5400000">
            <a:off x="-61948" y="-3359726"/>
            <a:ext cx="3277188" cy="6719452"/>
            <a:chOff x="0" y="0"/>
            <a:chExt cx="4975860" cy="10202359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4975860" cy="10202359"/>
            </a:xfrm>
            <a:custGeom>
              <a:avLst/>
              <a:gdLst/>
              <a:ahLst/>
              <a:cxnLst/>
              <a:rect r="r" b="b" t="t" l="l"/>
              <a:pathLst>
                <a:path h="10202359" w="4975860">
                  <a:moveTo>
                    <a:pt x="4975860" y="0"/>
                  </a:moveTo>
                  <a:lnTo>
                    <a:pt x="4975860" y="9331139"/>
                  </a:lnTo>
                  <a:lnTo>
                    <a:pt x="2486660" y="10202359"/>
                  </a:lnTo>
                  <a:lnTo>
                    <a:pt x="0" y="9331139"/>
                  </a:lnTo>
                  <a:lnTo>
                    <a:pt x="1270" y="8614859"/>
                  </a:lnTo>
                  <a:lnTo>
                    <a:pt x="6350" y="2453703"/>
                  </a:lnTo>
                  <a:lnTo>
                    <a:pt x="0" y="0"/>
                  </a:lnTo>
                  <a:lnTo>
                    <a:pt x="4975860" y="0"/>
                  </a:lnTo>
                  <a:close/>
                </a:path>
              </a:pathLst>
            </a:custGeom>
            <a:solidFill>
              <a:srgbClr val="008037"/>
            </a:solidFill>
          </p:spPr>
        </p: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4724034" y="216490"/>
            <a:ext cx="424676" cy="1091456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394041" y="6911938"/>
            <a:ext cx="4210050" cy="198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679"/>
              </a:lnSpc>
            </a:pPr>
            <a:r>
              <a:rPr lang="en-US" sz="1200" spc="228">
                <a:solidFill>
                  <a:srgbClr val="FFFFFF"/>
                </a:solidFill>
                <a:latin typeface="Montserrat Classic"/>
              </a:rPr>
              <a:t>03 MACHINE LEARNING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86423" y="615796"/>
            <a:ext cx="5734050" cy="692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 spc="380">
                <a:solidFill>
                  <a:srgbClr val="FFFFFF"/>
                </a:solidFill>
                <a:latin typeface="Montserrat Extra-Bold"/>
              </a:rPr>
              <a:t>ETHICAL</a:t>
            </a:r>
          </a:p>
          <a:p>
            <a:pPr>
              <a:lnSpc>
                <a:spcPts val="2800"/>
              </a:lnSpc>
            </a:pPr>
            <a:r>
              <a:rPr lang="en-US" sz="2000" spc="380">
                <a:solidFill>
                  <a:srgbClr val="FFFFFF"/>
                </a:solidFill>
                <a:latin typeface="Montserrat Extra-Bold"/>
              </a:rPr>
              <a:t>CONSIDERATION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307138" y="615796"/>
            <a:ext cx="2839008" cy="692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2000" spc="380">
                <a:solidFill>
                  <a:srgbClr val="FFFFFF"/>
                </a:solidFill>
                <a:latin typeface="Montserrat Extra-Bold"/>
              </a:rPr>
              <a:t>INTELLIGENT</a:t>
            </a:r>
          </a:p>
          <a:p>
            <a:pPr algn="r">
              <a:lnSpc>
                <a:spcPts val="2800"/>
              </a:lnSpc>
            </a:pPr>
            <a:r>
              <a:rPr lang="en-US" sz="2000" spc="380">
                <a:solidFill>
                  <a:srgbClr val="FFFFFF"/>
                </a:solidFill>
                <a:latin typeface="Montserrat Extra-Bold"/>
              </a:rPr>
              <a:t>DECISION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67293" y="2198734"/>
            <a:ext cx="8538157" cy="397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93"/>
              </a:lnSpc>
            </a:pPr>
            <a:r>
              <a:rPr lang="en-US" sz="2352" spc="446">
                <a:solidFill>
                  <a:srgbClr val="FFFFFF"/>
                </a:solidFill>
                <a:latin typeface="Montserrat Semi-Bold Bold"/>
              </a:rPr>
              <a:t>CONCLUSION</a:t>
            </a:r>
            <a:r>
              <a:rPr lang="en-US" sz="2352" spc="446">
                <a:solidFill>
                  <a:srgbClr val="FFFFFF"/>
                </a:solidFill>
                <a:latin typeface="Montserrat Semi-Bold"/>
              </a:rPr>
              <a:t> / DATA DRIVEN INSIGHTS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64253" y="2703018"/>
            <a:ext cx="8344238" cy="3095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125"/>
              </a:lnSpc>
            </a:pPr>
            <a:r>
              <a:rPr lang="en-US" sz="2062">
                <a:solidFill>
                  <a:srgbClr val="FFFFFF"/>
                </a:solidFill>
                <a:latin typeface="Montserrat Light"/>
              </a:rPr>
              <a:t>Popularity can possibly be predicted. However, many additional variables need to be considered </a:t>
            </a:r>
          </a:p>
          <a:p>
            <a:pPr algn="just" marL="890736" indent="-296912" lvl="2">
              <a:lnSpc>
                <a:spcPts val="4125"/>
              </a:lnSpc>
              <a:buFont typeface="Arial"/>
              <a:buChar char="⚬"/>
            </a:pPr>
            <a:r>
              <a:rPr lang="en-US" sz="2062">
                <a:solidFill>
                  <a:srgbClr val="FFFFFF"/>
                </a:solidFill>
                <a:latin typeface="Montserrat Light"/>
              </a:rPr>
              <a:t>Existing trends in music </a:t>
            </a:r>
          </a:p>
          <a:p>
            <a:pPr algn="just" marL="890736" indent="-296912" lvl="2">
              <a:lnSpc>
                <a:spcPts val="4125"/>
              </a:lnSpc>
              <a:buFont typeface="Arial"/>
              <a:buChar char="⚬"/>
            </a:pPr>
            <a:r>
              <a:rPr lang="en-US" sz="2062">
                <a:solidFill>
                  <a:srgbClr val="FFFFFF"/>
                </a:solidFill>
                <a:latin typeface="Montserrat Light"/>
              </a:rPr>
              <a:t>Social media / Marketing</a:t>
            </a:r>
          </a:p>
          <a:p>
            <a:pPr algn="just" marL="890736" indent="-296912" lvl="2">
              <a:lnSpc>
                <a:spcPts val="4125"/>
              </a:lnSpc>
              <a:buFont typeface="Arial"/>
              <a:buChar char="⚬"/>
            </a:pPr>
            <a:r>
              <a:rPr lang="en-US" sz="2062">
                <a:solidFill>
                  <a:srgbClr val="FFFFFF"/>
                </a:solidFill>
                <a:latin typeface="Montserrat Light"/>
              </a:rPr>
              <a:t>Artist </a:t>
            </a:r>
          </a:p>
          <a:p>
            <a:pPr algn="just">
              <a:lnSpc>
                <a:spcPts val="4125"/>
              </a:lnSpc>
            </a:pPr>
          </a:p>
        </p:txBody>
      </p:sp>
    </p:spTree>
  </p:cSld>
  <p:clrMapOvr>
    <a:masterClrMapping/>
  </p:clrMapOvr>
</p:sld>
</file>

<file path=ppt/slides/slide4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3185623" y="1710746"/>
            <a:ext cx="3382355" cy="3024334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298460" y="361160"/>
            <a:ext cx="2314749" cy="74072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 rot="0">
            <a:off x="1850545" y="5530205"/>
            <a:ext cx="5627516" cy="1053475"/>
            <a:chOff x="0" y="0"/>
            <a:chExt cx="7503355" cy="1404633"/>
          </a:xfrm>
        </p:grpSpPr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1434047" y="71050"/>
              <a:ext cx="5201920" cy="1333583"/>
            </a:xfrm>
            <a:prstGeom prst="rect">
              <a:avLst/>
            </a:prstGeom>
          </p:spPr>
        </p:pic>
        <p:grpSp>
          <p:nvGrpSpPr>
            <p:cNvPr name="Group 6" id="6"/>
            <p:cNvGrpSpPr/>
            <p:nvPr/>
          </p:nvGrpSpPr>
          <p:grpSpPr>
            <a:xfrm rot="0">
              <a:off x="0" y="71050"/>
              <a:ext cx="7503355" cy="345086"/>
              <a:chOff x="0" y="0"/>
              <a:chExt cx="3452633" cy="158790"/>
            </a:xfrm>
          </p:grpSpPr>
          <p:sp>
            <p:nvSpPr>
              <p:cNvPr name="Freeform 7" id="7"/>
              <p:cNvSpPr/>
              <p:nvPr/>
            </p:nvSpPr>
            <p:spPr>
              <a:xfrm>
                <a:off x="0" y="0"/>
                <a:ext cx="3452633" cy="158790"/>
              </a:xfrm>
              <a:custGeom>
                <a:avLst/>
                <a:gdLst/>
                <a:ahLst/>
                <a:cxnLst/>
                <a:rect r="r" b="b" t="t" l="l"/>
                <a:pathLst>
                  <a:path h="158790" w="3452633">
                    <a:moveTo>
                      <a:pt x="0" y="0"/>
                    </a:moveTo>
                    <a:lnTo>
                      <a:pt x="3452633" y="0"/>
                    </a:lnTo>
                    <a:lnTo>
                      <a:pt x="3452633" y="158790"/>
                    </a:lnTo>
                    <a:lnTo>
                      <a:pt x="0" y="15879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name="AutoShape 8" id="8"/>
            <p:cNvSpPr/>
            <p:nvPr/>
          </p:nvSpPr>
          <p:spPr>
            <a:xfrm rot="0">
              <a:off x="1434191" y="86924"/>
              <a:ext cx="5273120" cy="0"/>
            </a:xfrm>
            <a:prstGeom prst="line">
              <a:avLst/>
            </a:prstGeom>
            <a:ln cap="flat" w="635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  <p:grpSp>
          <p:nvGrpSpPr>
            <p:cNvPr name="Group 9" id="9"/>
            <p:cNvGrpSpPr/>
            <p:nvPr/>
          </p:nvGrpSpPr>
          <p:grpSpPr>
            <a:xfrm rot="0">
              <a:off x="6588637" y="0"/>
              <a:ext cx="237348" cy="237348"/>
              <a:chOff x="0" y="0"/>
              <a:chExt cx="6350000" cy="6350000"/>
            </a:xfrm>
          </p:grpSpPr>
          <p:sp>
            <p:nvSpPr>
              <p:cNvPr name="Freeform 10" id="10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11" id="11"/>
            <p:cNvGrpSpPr/>
            <p:nvPr/>
          </p:nvGrpSpPr>
          <p:grpSpPr>
            <a:xfrm rot="0">
              <a:off x="3751678" y="619167"/>
              <a:ext cx="662450" cy="662450"/>
              <a:chOff x="0" y="0"/>
              <a:chExt cx="6350000" cy="6350000"/>
            </a:xfrm>
          </p:grpSpPr>
          <p:sp>
            <p:nvSpPr>
              <p:cNvPr name="Freeform 12" id="12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13" id="13"/>
            <p:cNvGrpSpPr>
              <a:grpSpLocks noChangeAspect="true"/>
            </p:cNvGrpSpPr>
            <p:nvPr/>
          </p:nvGrpSpPr>
          <p:grpSpPr>
            <a:xfrm rot="5400000">
              <a:off x="3896931" y="780044"/>
              <a:ext cx="422744" cy="366096"/>
              <a:chOff x="0" y="0"/>
              <a:chExt cx="6350000" cy="5499100"/>
            </a:xfrm>
          </p:grpSpPr>
          <p:sp>
            <p:nvSpPr>
              <p:cNvPr name="Freeform 14" id="1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r="r" b="b" t="t" l="l"/>
                <a:pathLst>
                  <a:path h="5499100" w="63500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</p:grpSp>
      <p:sp>
        <p:nvSpPr>
          <p:cNvPr name="TextBox 15" id="15"/>
          <p:cNvSpPr txBox="true"/>
          <p:nvPr/>
        </p:nvSpPr>
        <p:spPr>
          <a:xfrm rot="0">
            <a:off x="2275539" y="4680578"/>
            <a:ext cx="5202522" cy="6498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2352" spc="446">
                <a:solidFill>
                  <a:srgbClr val="FFFFFF"/>
                </a:solidFill>
                <a:latin typeface="Montserrat Extra-Bold"/>
              </a:rPr>
              <a:t>THANK YOU!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33443" y="-171138"/>
            <a:ext cx="9987043" cy="7657476"/>
            <a:chOff x="0" y="0"/>
            <a:chExt cx="13316058" cy="10209968"/>
          </a:xfrm>
        </p:grpSpPr>
        <p:sp>
          <p:nvSpPr>
            <p:cNvPr name="AutoShape 3" id="3"/>
            <p:cNvSpPr/>
            <p:nvPr/>
          </p:nvSpPr>
          <p:spPr>
            <a:xfrm>
              <a:off x="0" y="0"/>
              <a:ext cx="13316058" cy="10209968"/>
            </a:xfrm>
            <a:prstGeom prst="rect">
              <a:avLst/>
            </a:prstGeom>
            <a:solidFill>
              <a:srgbClr val="000000"/>
            </a:solidFill>
          </p:spPr>
        </p:sp>
      </p:grpSp>
      <p:grpSp>
        <p:nvGrpSpPr>
          <p:cNvPr name="Group 4" id="4"/>
          <p:cNvGrpSpPr/>
          <p:nvPr/>
        </p:nvGrpSpPr>
        <p:grpSpPr>
          <a:xfrm rot="5400000">
            <a:off x="-61948" y="-3359726"/>
            <a:ext cx="3277188" cy="6719452"/>
            <a:chOff x="0" y="0"/>
            <a:chExt cx="4975860" cy="10202359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4975860" cy="10202359"/>
            </a:xfrm>
            <a:custGeom>
              <a:avLst/>
              <a:gdLst/>
              <a:ahLst/>
              <a:cxnLst/>
              <a:rect r="r" b="b" t="t" l="l"/>
              <a:pathLst>
                <a:path h="10202359" w="4975860">
                  <a:moveTo>
                    <a:pt x="4975860" y="0"/>
                  </a:moveTo>
                  <a:lnTo>
                    <a:pt x="4975860" y="9331139"/>
                  </a:lnTo>
                  <a:lnTo>
                    <a:pt x="2486660" y="10202359"/>
                  </a:lnTo>
                  <a:lnTo>
                    <a:pt x="0" y="9331139"/>
                  </a:lnTo>
                  <a:lnTo>
                    <a:pt x="1270" y="8614859"/>
                  </a:lnTo>
                  <a:lnTo>
                    <a:pt x="6350" y="2453703"/>
                  </a:lnTo>
                  <a:lnTo>
                    <a:pt x="0" y="0"/>
                  </a:lnTo>
                  <a:lnTo>
                    <a:pt x="4975860" y="0"/>
                  </a:lnTo>
                  <a:close/>
                </a:path>
              </a:pathLst>
            </a:custGeom>
            <a:solidFill>
              <a:srgbClr val="008037"/>
            </a:solidFill>
          </p:spPr>
        </p: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4604091" y="313250"/>
            <a:ext cx="664562" cy="1126376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731520" y="615796"/>
            <a:ext cx="5734050" cy="692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 spc="380">
                <a:solidFill>
                  <a:srgbClr val="FFFFFF"/>
                </a:solidFill>
                <a:latin typeface="Montserrat Extra-Bold"/>
              </a:rPr>
              <a:t>SAMPLE </a:t>
            </a:r>
          </a:p>
          <a:p>
            <a:pPr>
              <a:lnSpc>
                <a:spcPts val="2800"/>
              </a:lnSpc>
            </a:pPr>
            <a:r>
              <a:rPr lang="en-US" sz="2000" spc="380">
                <a:solidFill>
                  <a:srgbClr val="FFFFFF"/>
                </a:solidFill>
                <a:latin typeface="Montserrat Extra-Bold"/>
              </a:rPr>
              <a:t>COLLECTION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94041" y="6911938"/>
            <a:ext cx="4210050" cy="198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679"/>
              </a:lnSpc>
            </a:pPr>
            <a:r>
              <a:rPr lang="en-US" sz="1200" spc="228">
                <a:solidFill>
                  <a:srgbClr val="FFFFFF"/>
                </a:solidFill>
                <a:latin typeface="Montserrat Classic"/>
              </a:rPr>
              <a:t>01 INTRODUCTION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307138" y="615796"/>
            <a:ext cx="2839008" cy="692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2000" spc="380">
                <a:solidFill>
                  <a:srgbClr val="FFFFFF"/>
                </a:solidFill>
                <a:latin typeface="Montserrat Extra-Bold"/>
              </a:rPr>
              <a:t>PRACTICAL MOTIVATION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75262" y="3619500"/>
            <a:ext cx="9578338" cy="1544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FFFFFF"/>
                </a:solidFill>
                <a:latin typeface="Open Sans Light"/>
              </a:rPr>
              <a:t>based on the total number of plays the track has had and how recent those plays are according to Spotify</a:t>
            </a:r>
            <a:r>
              <a:rPr lang="en-US" sz="2199">
                <a:solidFill>
                  <a:srgbClr val="FFFFFF"/>
                </a:solidFill>
                <a:latin typeface="Open Sans Light"/>
              </a:rPr>
              <a:t> </a:t>
            </a:r>
          </a:p>
          <a:p>
            <a:pPr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FFFFFF"/>
                </a:solidFill>
                <a:latin typeface="Open Sans Light"/>
              </a:rPr>
              <a:t>discrete numerical score from 0-100</a:t>
            </a:r>
          </a:p>
          <a:p>
            <a:pPr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Open Sans Light"/>
              </a:rPr>
              <a:t>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-799828" y="2578005"/>
            <a:ext cx="10791263" cy="6498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2352" spc="446">
                <a:solidFill>
                  <a:srgbClr val="FFFFFF"/>
                </a:solidFill>
                <a:latin typeface="Montserrat Semi-Bold"/>
              </a:rPr>
              <a:t>DEFINING POPULARITY (WITHIN DATASET)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33443" y="-171138"/>
            <a:ext cx="9987043" cy="7657476"/>
            <a:chOff x="0" y="0"/>
            <a:chExt cx="13316058" cy="10209968"/>
          </a:xfrm>
        </p:grpSpPr>
        <p:sp>
          <p:nvSpPr>
            <p:cNvPr name="AutoShape 3" id="3"/>
            <p:cNvSpPr/>
            <p:nvPr/>
          </p:nvSpPr>
          <p:spPr>
            <a:xfrm>
              <a:off x="0" y="0"/>
              <a:ext cx="13316058" cy="10209968"/>
            </a:xfrm>
            <a:prstGeom prst="rect">
              <a:avLst/>
            </a:prstGeom>
            <a:solidFill>
              <a:srgbClr val="000000"/>
            </a:solidFill>
          </p:spPr>
        </p:sp>
      </p:grpSp>
      <p:grpSp>
        <p:nvGrpSpPr>
          <p:cNvPr name="Group 4" id="4"/>
          <p:cNvGrpSpPr/>
          <p:nvPr/>
        </p:nvGrpSpPr>
        <p:grpSpPr>
          <a:xfrm rot="5400000">
            <a:off x="-61948" y="-3359726"/>
            <a:ext cx="3277188" cy="6719452"/>
            <a:chOff x="0" y="0"/>
            <a:chExt cx="4975860" cy="10202359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4975860" cy="10202359"/>
            </a:xfrm>
            <a:custGeom>
              <a:avLst/>
              <a:gdLst/>
              <a:ahLst/>
              <a:cxnLst/>
              <a:rect r="r" b="b" t="t" l="l"/>
              <a:pathLst>
                <a:path h="10202359" w="4975860">
                  <a:moveTo>
                    <a:pt x="4975860" y="0"/>
                  </a:moveTo>
                  <a:lnTo>
                    <a:pt x="4975860" y="9331139"/>
                  </a:lnTo>
                  <a:lnTo>
                    <a:pt x="2486660" y="10202359"/>
                  </a:lnTo>
                  <a:lnTo>
                    <a:pt x="0" y="9331139"/>
                  </a:lnTo>
                  <a:lnTo>
                    <a:pt x="1270" y="8614859"/>
                  </a:lnTo>
                  <a:lnTo>
                    <a:pt x="6350" y="2453703"/>
                  </a:lnTo>
                  <a:lnTo>
                    <a:pt x="0" y="0"/>
                  </a:lnTo>
                  <a:lnTo>
                    <a:pt x="4975860" y="0"/>
                  </a:lnTo>
                  <a:close/>
                </a:path>
              </a:pathLst>
            </a:custGeom>
            <a:solidFill>
              <a:srgbClr val="008037"/>
            </a:solidFill>
          </p:spPr>
        </p: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4604091" y="313250"/>
            <a:ext cx="664562" cy="1126376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rcRect l="0" t="0" r="0" b="9867"/>
          <a:stretch>
            <a:fillRect/>
          </a:stretch>
        </p:blipFill>
        <p:spPr>
          <a:xfrm flipH="false" flipV="false" rot="0">
            <a:off x="619500" y="2295334"/>
            <a:ext cx="8402580" cy="1371791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731520" y="615796"/>
            <a:ext cx="5734050" cy="692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 spc="380">
                <a:solidFill>
                  <a:srgbClr val="FFFFFF"/>
                </a:solidFill>
                <a:latin typeface="Montserrat Extra-Bold"/>
              </a:rPr>
              <a:t>SAMPLE </a:t>
            </a:r>
          </a:p>
          <a:p>
            <a:pPr>
              <a:lnSpc>
                <a:spcPts val="2800"/>
              </a:lnSpc>
            </a:pPr>
            <a:r>
              <a:rPr lang="en-US" sz="2000" spc="380">
                <a:solidFill>
                  <a:srgbClr val="FFFFFF"/>
                </a:solidFill>
                <a:latin typeface="Montserrat Extra-Bold"/>
              </a:rPr>
              <a:t>COLLECTION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94041" y="6911938"/>
            <a:ext cx="4210050" cy="198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679"/>
              </a:lnSpc>
            </a:pPr>
            <a:r>
              <a:rPr lang="en-US" sz="1200" spc="228">
                <a:solidFill>
                  <a:srgbClr val="FFFFFF"/>
                </a:solidFill>
                <a:latin typeface="Montserrat Classic"/>
              </a:rPr>
              <a:t>01 INTRODUCTION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307138" y="615796"/>
            <a:ext cx="2839008" cy="692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2000" spc="380">
                <a:solidFill>
                  <a:srgbClr val="FFFFFF"/>
                </a:solidFill>
                <a:latin typeface="Montserrat Extra-Bold"/>
              </a:rPr>
              <a:t>PRACTICAL MOTIVATION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-109378" y="3815877"/>
            <a:ext cx="7106965" cy="13928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2352" spc="446">
                <a:solidFill>
                  <a:srgbClr val="FFFFFF"/>
                </a:solidFill>
                <a:latin typeface="Montserrat Semi-Bold"/>
              </a:rPr>
              <a:t>VARIABLES FROM DATASET: </a:t>
            </a:r>
          </a:p>
          <a:p>
            <a:pPr algn="ctr">
              <a:lnSpc>
                <a:spcPts val="5880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743566" y="4621831"/>
            <a:ext cx="8402580" cy="1153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Open Sans Light"/>
              </a:rPr>
              <a:t>Danceability, Energy, Key, Loudness, Mode, Speechiness, Acousticness, Instrumentalness, Liveness, Valence, Tempo, Type, Duration_ms, Time_signature, Name, Popularity, Artist genre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33443" y="-171138"/>
            <a:ext cx="9987043" cy="7657476"/>
            <a:chOff x="0" y="0"/>
            <a:chExt cx="13316058" cy="10209968"/>
          </a:xfrm>
        </p:grpSpPr>
        <p:sp>
          <p:nvSpPr>
            <p:cNvPr name="AutoShape 3" id="3"/>
            <p:cNvSpPr/>
            <p:nvPr/>
          </p:nvSpPr>
          <p:spPr>
            <a:xfrm>
              <a:off x="0" y="0"/>
              <a:ext cx="13316058" cy="10209968"/>
            </a:xfrm>
            <a:prstGeom prst="rect">
              <a:avLst/>
            </a:prstGeom>
            <a:solidFill>
              <a:srgbClr val="000000"/>
            </a:solidFill>
          </p:spPr>
        </p:sp>
      </p:grpSp>
      <p:grpSp>
        <p:nvGrpSpPr>
          <p:cNvPr name="Group 4" id="4"/>
          <p:cNvGrpSpPr/>
          <p:nvPr/>
        </p:nvGrpSpPr>
        <p:grpSpPr>
          <a:xfrm rot="5400000">
            <a:off x="-61948" y="-3359726"/>
            <a:ext cx="3277188" cy="6719452"/>
            <a:chOff x="0" y="0"/>
            <a:chExt cx="4975860" cy="10202359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4975860" cy="10202359"/>
            </a:xfrm>
            <a:custGeom>
              <a:avLst/>
              <a:gdLst/>
              <a:ahLst/>
              <a:cxnLst/>
              <a:rect r="r" b="b" t="t" l="l"/>
              <a:pathLst>
                <a:path h="10202359" w="4975860">
                  <a:moveTo>
                    <a:pt x="4975860" y="0"/>
                  </a:moveTo>
                  <a:lnTo>
                    <a:pt x="4975860" y="9331139"/>
                  </a:lnTo>
                  <a:lnTo>
                    <a:pt x="2486660" y="10202359"/>
                  </a:lnTo>
                  <a:lnTo>
                    <a:pt x="0" y="9331139"/>
                  </a:lnTo>
                  <a:lnTo>
                    <a:pt x="1270" y="8614859"/>
                  </a:lnTo>
                  <a:lnTo>
                    <a:pt x="6350" y="2453703"/>
                  </a:lnTo>
                  <a:lnTo>
                    <a:pt x="0" y="0"/>
                  </a:lnTo>
                  <a:lnTo>
                    <a:pt x="4975860" y="0"/>
                  </a:lnTo>
                  <a:close/>
                </a:path>
              </a:pathLst>
            </a:custGeom>
            <a:solidFill>
              <a:srgbClr val="008037"/>
            </a:solidFill>
          </p:spPr>
        </p: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4604091" y="313250"/>
            <a:ext cx="664562" cy="1126376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731520" y="615796"/>
            <a:ext cx="5734050" cy="692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 spc="380">
                <a:solidFill>
                  <a:srgbClr val="FFFFFF"/>
                </a:solidFill>
                <a:latin typeface="Montserrat Extra-Bold"/>
              </a:rPr>
              <a:t>SAMPLE </a:t>
            </a:r>
          </a:p>
          <a:p>
            <a:pPr>
              <a:lnSpc>
                <a:spcPts val="2800"/>
              </a:lnSpc>
            </a:pPr>
            <a:r>
              <a:rPr lang="en-US" sz="2000" spc="380">
                <a:solidFill>
                  <a:srgbClr val="FFFFFF"/>
                </a:solidFill>
                <a:latin typeface="Montserrat Extra-Bold"/>
              </a:rPr>
              <a:t>COLLECTION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94041" y="6911938"/>
            <a:ext cx="4210050" cy="198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679"/>
              </a:lnSpc>
            </a:pPr>
            <a:r>
              <a:rPr lang="en-US" sz="1200" spc="228">
                <a:solidFill>
                  <a:srgbClr val="FFFFFF"/>
                </a:solidFill>
                <a:latin typeface="Montserrat Classic"/>
              </a:rPr>
              <a:t>01 INTRODUCTION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307138" y="615796"/>
            <a:ext cx="2839008" cy="692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2000" spc="380">
                <a:solidFill>
                  <a:srgbClr val="FFFFFF"/>
                </a:solidFill>
                <a:latin typeface="Montserrat Extra-Bold"/>
              </a:rPr>
              <a:t>PRACTICAL MOTIVATION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23317" y="3640361"/>
            <a:ext cx="7106965" cy="180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00"/>
              </a:lnSpc>
            </a:pPr>
            <a:r>
              <a:rPr lang="en-US" sz="2000" spc="380">
                <a:solidFill>
                  <a:srgbClr val="FFFFFF"/>
                </a:solidFill>
                <a:latin typeface="Montserrat Semi-Bold"/>
              </a:rPr>
              <a:t>WILL A SONG BE WELL RECIEVED?</a:t>
            </a:r>
          </a:p>
          <a:p>
            <a:pPr algn="ctr">
              <a:lnSpc>
                <a:spcPts val="5000"/>
              </a:lnSpc>
            </a:pPr>
            <a:r>
              <a:rPr lang="en-US" sz="2000" spc="380">
                <a:solidFill>
                  <a:srgbClr val="FFFFFF"/>
                </a:solidFill>
                <a:latin typeface="Montserrat Semi-Bold"/>
              </a:rPr>
              <a:t>WHAT SONGS TO PUT IN AN ALBUM?</a:t>
            </a:r>
          </a:p>
          <a:p>
            <a:pPr algn="ctr">
              <a:lnSpc>
                <a:spcPts val="5000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-585507" y="1984696"/>
            <a:ext cx="10791263" cy="828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00"/>
              </a:lnSpc>
            </a:pPr>
            <a:r>
              <a:rPr lang="en-US" sz="3000" spc="570">
                <a:solidFill>
                  <a:srgbClr val="FFFFFF"/>
                </a:solidFill>
                <a:latin typeface="Montserrat Semi-Bold Bold"/>
              </a:rPr>
              <a:t>POPULARITY == REVENUE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7150" y="-57150"/>
            <a:ext cx="9987043" cy="7657476"/>
            <a:chOff x="0" y="0"/>
            <a:chExt cx="13316058" cy="10209968"/>
          </a:xfrm>
        </p:grpSpPr>
        <p:sp>
          <p:nvSpPr>
            <p:cNvPr name="AutoShape 3" id="3"/>
            <p:cNvSpPr/>
            <p:nvPr/>
          </p:nvSpPr>
          <p:spPr>
            <a:xfrm>
              <a:off x="0" y="0"/>
              <a:ext cx="13316058" cy="10209968"/>
            </a:xfrm>
            <a:prstGeom prst="rect">
              <a:avLst/>
            </a:prstGeom>
            <a:solidFill>
              <a:srgbClr val="000000"/>
            </a:solidFill>
          </p:spPr>
        </p:sp>
      </p:grpSp>
      <p:sp>
        <p:nvSpPr>
          <p:cNvPr name="TextBox 4" id="4"/>
          <p:cNvSpPr txBox="true"/>
          <p:nvPr/>
        </p:nvSpPr>
        <p:spPr>
          <a:xfrm rot="0">
            <a:off x="2048492" y="2588835"/>
            <a:ext cx="5775758" cy="3107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79"/>
              </a:lnSpc>
            </a:pPr>
            <a:r>
              <a:rPr lang="en-US" sz="3999" spc="759">
                <a:solidFill>
                  <a:srgbClr val="FFFFFF"/>
                </a:solidFill>
                <a:latin typeface="Montserrat Semi-Bold"/>
              </a:rPr>
              <a:t>IS IT POSSIBLE TO PREDICT IF A SONG IS POPULAR? </a:t>
            </a:r>
          </a:p>
        </p:txBody>
      </p:sp>
      <p:grpSp>
        <p:nvGrpSpPr>
          <p:cNvPr name="Group 5" id="5"/>
          <p:cNvGrpSpPr/>
          <p:nvPr/>
        </p:nvGrpSpPr>
        <p:grpSpPr>
          <a:xfrm rot="5400000">
            <a:off x="-61948" y="-3359726"/>
            <a:ext cx="3277188" cy="6719452"/>
            <a:chOff x="0" y="0"/>
            <a:chExt cx="4975860" cy="10202359"/>
          </a:xfrm>
        </p:grpSpPr>
        <p:sp>
          <p:nvSpPr>
            <p:cNvPr name="Freeform 6" id="6"/>
            <p:cNvSpPr/>
            <p:nvPr/>
          </p:nvSpPr>
          <p:spPr>
            <a:xfrm>
              <a:off x="0" y="0"/>
              <a:ext cx="4975860" cy="10202359"/>
            </a:xfrm>
            <a:custGeom>
              <a:avLst/>
              <a:gdLst/>
              <a:ahLst/>
              <a:cxnLst/>
              <a:rect r="r" b="b" t="t" l="l"/>
              <a:pathLst>
                <a:path h="10202359" w="4975860">
                  <a:moveTo>
                    <a:pt x="4975860" y="0"/>
                  </a:moveTo>
                  <a:lnTo>
                    <a:pt x="4975860" y="9331139"/>
                  </a:lnTo>
                  <a:lnTo>
                    <a:pt x="2486660" y="10202359"/>
                  </a:lnTo>
                  <a:lnTo>
                    <a:pt x="0" y="9331139"/>
                  </a:lnTo>
                  <a:lnTo>
                    <a:pt x="1270" y="8614859"/>
                  </a:lnTo>
                  <a:lnTo>
                    <a:pt x="6350" y="2453703"/>
                  </a:lnTo>
                  <a:lnTo>
                    <a:pt x="0" y="0"/>
                  </a:lnTo>
                  <a:lnTo>
                    <a:pt x="4975860" y="0"/>
                  </a:lnTo>
                  <a:close/>
                </a:path>
              </a:pathLst>
            </a:custGeom>
            <a:solidFill>
              <a:srgbClr val="008037"/>
            </a:solidFill>
          </p:spPr>
        </p:sp>
      </p:grpSp>
      <p:sp>
        <p:nvSpPr>
          <p:cNvPr name="TextBox 7" id="7"/>
          <p:cNvSpPr txBox="true"/>
          <p:nvPr/>
        </p:nvSpPr>
        <p:spPr>
          <a:xfrm rot="0">
            <a:off x="394041" y="6911938"/>
            <a:ext cx="4210050" cy="198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679"/>
              </a:lnSpc>
            </a:pPr>
            <a:r>
              <a:rPr lang="en-US" sz="1200" spc="228">
                <a:solidFill>
                  <a:srgbClr val="FFFFFF"/>
                </a:solidFill>
                <a:latin typeface="Montserrat Classic"/>
              </a:rPr>
              <a:t>01 PROBLEM STATEMENT</a:t>
            </a:r>
          </a:p>
        </p:txBody>
      </p:sp>
      <p:grpSp>
        <p:nvGrpSpPr>
          <p:cNvPr name="Group 8" id="8"/>
          <p:cNvGrpSpPr/>
          <p:nvPr/>
        </p:nvGrpSpPr>
        <p:grpSpPr>
          <a:xfrm rot="5400000">
            <a:off x="-61948" y="-3359726"/>
            <a:ext cx="3277188" cy="6719452"/>
            <a:chOff x="0" y="0"/>
            <a:chExt cx="4975860" cy="10202359"/>
          </a:xfrm>
        </p:grpSpPr>
        <p:sp>
          <p:nvSpPr>
            <p:cNvPr name="Freeform 9" id="9"/>
            <p:cNvSpPr/>
            <p:nvPr/>
          </p:nvSpPr>
          <p:spPr>
            <a:xfrm>
              <a:off x="0" y="0"/>
              <a:ext cx="4975860" cy="10202359"/>
            </a:xfrm>
            <a:custGeom>
              <a:avLst/>
              <a:gdLst/>
              <a:ahLst/>
              <a:cxnLst/>
              <a:rect r="r" b="b" t="t" l="l"/>
              <a:pathLst>
                <a:path h="10202359" w="4975860">
                  <a:moveTo>
                    <a:pt x="4975860" y="0"/>
                  </a:moveTo>
                  <a:lnTo>
                    <a:pt x="4975860" y="9331139"/>
                  </a:lnTo>
                  <a:lnTo>
                    <a:pt x="2486660" y="10202359"/>
                  </a:lnTo>
                  <a:lnTo>
                    <a:pt x="0" y="9331139"/>
                  </a:lnTo>
                  <a:lnTo>
                    <a:pt x="1270" y="8614859"/>
                  </a:lnTo>
                  <a:lnTo>
                    <a:pt x="6350" y="2453703"/>
                  </a:lnTo>
                  <a:lnTo>
                    <a:pt x="0" y="0"/>
                  </a:lnTo>
                  <a:lnTo>
                    <a:pt x="4975860" y="0"/>
                  </a:lnTo>
                  <a:close/>
                </a:path>
              </a:pathLst>
            </a:custGeom>
            <a:solidFill>
              <a:srgbClr val="008037"/>
            </a:solidFill>
          </p:spPr>
        </p:sp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4448078" y="401646"/>
            <a:ext cx="976588" cy="976588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886423" y="615796"/>
            <a:ext cx="5734050" cy="692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 spc="380">
                <a:solidFill>
                  <a:srgbClr val="FFFFFF"/>
                </a:solidFill>
                <a:latin typeface="Montserrat Extra-Bold"/>
              </a:rPr>
              <a:t>DATA</a:t>
            </a:r>
          </a:p>
          <a:p>
            <a:pPr>
              <a:lnSpc>
                <a:spcPts val="2800"/>
              </a:lnSpc>
            </a:pPr>
            <a:r>
              <a:rPr lang="en-US" sz="2000" spc="380">
                <a:solidFill>
                  <a:srgbClr val="FFFFFF"/>
                </a:solidFill>
                <a:latin typeface="Montserrat Extra-Bold"/>
              </a:rPr>
              <a:t>PREPARATION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307138" y="615796"/>
            <a:ext cx="2839008" cy="692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2000" spc="380">
                <a:solidFill>
                  <a:srgbClr val="FFFFFF"/>
                </a:solidFill>
                <a:latin typeface="Montserrat Extra-Bold"/>
              </a:rPr>
              <a:t>PROBLEM</a:t>
            </a:r>
          </a:p>
          <a:p>
            <a:pPr algn="r">
              <a:lnSpc>
                <a:spcPts val="2800"/>
              </a:lnSpc>
            </a:pPr>
            <a:r>
              <a:rPr lang="en-US" sz="2000" spc="380">
                <a:solidFill>
                  <a:srgbClr val="FFFFFF"/>
                </a:solidFill>
                <a:latin typeface="Montserrat Extra-Bold"/>
              </a:rPr>
              <a:t>FORMULATION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33443" y="-171138"/>
            <a:ext cx="9987043" cy="7657476"/>
            <a:chOff x="0" y="0"/>
            <a:chExt cx="13316058" cy="10209968"/>
          </a:xfrm>
        </p:grpSpPr>
        <p:sp>
          <p:nvSpPr>
            <p:cNvPr name="AutoShape 3" id="3"/>
            <p:cNvSpPr/>
            <p:nvPr/>
          </p:nvSpPr>
          <p:spPr>
            <a:xfrm>
              <a:off x="0" y="0"/>
              <a:ext cx="13316058" cy="10209968"/>
            </a:xfrm>
            <a:prstGeom prst="rect">
              <a:avLst/>
            </a:prstGeom>
            <a:solidFill>
              <a:srgbClr val="000000"/>
            </a:solidFill>
          </p:spPr>
        </p:sp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063516" y="2194560"/>
            <a:ext cx="2681353" cy="292608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394041" y="6911938"/>
            <a:ext cx="4210050" cy="198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679"/>
              </a:lnSpc>
            </a:pPr>
            <a:r>
              <a:rPr lang="en-US" sz="1200" spc="228">
                <a:solidFill>
                  <a:srgbClr val="FFFFFF"/>
                </a:solidFill>
                <a:latin typeface="Montserrat Classic"/>
              </a:rPr>
              <a:t>02 EXPLORATORY DATA ANALYSIS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31520" y="1851025"/>
            <a:ext cx="4828752" cy="3175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750"/>
              </a:lnSpc>
            </a:pPr>
            <a:r>
              <a:rPr lang="en-US" sz="3500" spc="665">
                <a:solidFill>
                  <a:srgbClr val="FFFFFF"/>
                </a:solidFill>
                <a:latin typeface="Montserrat Semi-Bold"/>
              </a:rPr>
              <a:t>EXPLORATORY</a:t>
            </a:r>
          </a:p>
          <a:p>
            <a:pPr>
              <a:lnSpc>
                <a:spcPts val="8750"/>
              </a:lnSpc>
            </a:pPr>
            <a:r>
              <a:rPr lang="en-US" sz="3500" spc="665">
                <a:solidFill>
                  <a:srgbClr val="FFFFFF"/>
                </a:solidFill>
                <a:latin typeface="Montserrat Semi-Bold"/>
              </a:rPr>
              <a:t>DATA</a:t>
            </a:r>
          </a:p>
          <a:p>
            <a:pPr>
              <a:lnSpc>
                <a:spcPts val="8750"/>
              </a:lnSpc>
            </a:pPr>
            <a:r>
              <a:rPr lang="en-US" sz="3500" spc="665">
                <a:solidFill>
                  <a:srgbClr val="FFFFFF"/>
                </a:solidFill>
                <a:latin typeface="Montserrat Semi-Bold"/>
              </a:rPr>
              <a:t>ANALYSIS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DAE-gN2XFDY</dc:identifier>
  <dcterms:modified xsi:type="dcterms:W3CDTF">2011-08-01T06:04:30Z</dcterms:modified>
  <cp:revision>1</cp:revision>
  <dc:title>sc1015 presentation</dc:title>
</cp:coreProperties>
</file>